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notesSlides/notesSlide1.xml" ContentType="application/vnd.openxmlformats-officedocument.presentationml.notesSlide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9" r:id="rId2"/>
    <p:sldMasterId id="2147483666" r:id="rId3"/>
  </p:sldMasterIdLst>
  <p:notesMasterIdLst>
    <p:notesMasterId r:id="rId29"/>
  </p:notesMasterIdLst>
  <p:sldIdLst>
    <p:sldId id="293" r:id="rId4"/>
    <p:sldId id="289" r:id="rId5"/>
    <p:sldId id="286" r:id="rId6"/>
    <p:sldId id="284" r:id="rId7"/>
    <p:sldId id="282" r:id="rId8"/>
    <p:sldId id="285" r:id="rId9"/>
    <p:sldId id="283" r:id="rId10"/>
    <p:sldId id="280" r:id="rId11"/>
    <p:sldId id="267" r:id="rId12"/>
    <p:sldId id="273" r:id="rId13"/>
    <p:sldId id="274" r:id="rId14"/>
    <p:sldId id="275" r:id="rId15"/>
    <p:sldId id="268" r:id="rId16"/>
    <p:sldId id="269" r:id="rId17"/>
    <p:sldId id="292" r:id="rId18"/>
    <p:sldId id="279" r:id="rId19"/>
    <p:sldId id="261" r:id="rId20"/>
    <p:sldId id="260" r:id="rId21"/>
    <p:sldId id="278" r:id="rId22"/>
    <p:sldId id="266" r:id="rId23"/>
    <p:sldId id="290" r:id="rId24"/>
    <p:sldId id="276" r:id="rId25"/>
    <p:sldId id="277" r:id="rId26"/>
    <p:sldId id="288" r:id="rId27"/>
    <p:sldId id="287" r:id="rId2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8883"/>
    <a:srgbClr val="A4023C"/>
    <a:srgbClr val="1C544D"/>
    <a:srgbClr val="1F2751"/>
    <a:srgbClr val="04426C"/>
    <a:srgbClr val="A50021"/>
    <a:srgbClr val="000000"/>
    <a:srgbClr val="05536B"/>
    <a:srgbClr val="0C4064"/>
    <a:srgbClr val="DAC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85" autoAdjust="0"/>
    <p:restoredTop sz="94767" autoAdjust="0"/>
  </p:normalViewPr>
  <p:slideViewPr>
    <p:cSldViewPr snapToGrid="0">
      <p:cViewPr varScale="1">
        <p:scale>
          <a:sx n="72" d="100"/>
          <a:sy n="72" d="100"/>
        </p:scale>
        <p:origin x="78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 -</c:v>
                </c:pt>
              </c:strCache>
            </c:strRef>
          </c:tx>
          <c:spPr>
            <a:solidFill>
              <a:srgbClr val="A4023C">
                <a:alpha val="69804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Arkusz1!$A$2:$A$6</c:f>
              <c:strCache>
                <c:ptCount val="5"/>
                <c:pt idx="0">
                  <c:v>niezrozumiały/zrozumiały</c:v>
                </c:pt>
                <c:pt idx="1">
                  <c:v>skomplikowany/prosty</c:v>
                </c:pt>
                <c:pt idx="2">
                  <c:v>niesprawiedliwy/sprawiedliwy</c:v>
                </c:pt>
                <c:pt idx="3">
                  <c:v>nieprzyjazny/przyjazny</c:v>
                </c:pt>
                <c:pt idx="4">
                  <c:v>powinien zostać uproszczony/powinien zostać jaki jest</c:v>
                </c:pt>
              </c:strCache>
            </c:strRef>
          </c:cat>
          <c:val>
            <c:numRef>
              <c:f>Arkusz1!$B$2:$B$6</c:f>
              <c:numCache>
                <c:formatCode>###0%</c:formatCode>
                <c:ptCount val="5"/>
                <c:pt idx="0">
                  <c:v>0.73</c:v>
                </c:pt>
                <c:pt idx="1">
                  <c:v>0.77</c:v>
                </c:pt>
                <c:pt idx="2">
                  <c:v>0.83</c:v>
                </c:pt>
                <c:pt idx="3">
                  <c:v>0.85</c:v>
                </c:pt>
                <c:pt idx="4">
                  <c:v>0.93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E3-4B95-9A49-EE18F430FA7B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 +</c:v>
                </c:pt>
              </c:strCache>
            </c:strRef>
          </c:tx>
          <c:spPr>
            <a:solidFill>
              <a:srgbClr val="1C544D">
                <a:alpha val="69804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Arkusz1!$A$2:$A$6</c:f>
              <c:strCache>
                <c:ptCount val="5"/>
                <c:pt idx="0">
                  <c:v>niezrozumiały/zrozumiały</c:v>
                </c:pt>
                <c:pt idx="1">
                  <c:v>skomplikowany/prosty</c:v>
                </c:pt>
                <c:pt idx="2">
                  <c:v>niesprawiedliwy/sprawiedliwy</c:v>
                </c:pt>
                <c:pt idx="3">
                  <c:v>nieprzyjazny/przyjazny</c:v>
                </c:pt>
                <c:pt idx="4">
                  <c:v>powinien zostać uproszczony/powinien zostać jaki jest</c:v>
                </c:pt>
              </c:strCache>
            </c:strRef>
          </c:cat>
          <c:val>
            <c:numRef>
              <c:f>Arkusz1!$C$2:$C$6</c:f>
              <c:numCache>
                <c:formatCode>###0%</c:formatCode>
                <c:ptCount val="5"/>
                <c:pt idx="0">
                  <c:v>0.27</c:v>
                </c:pt>
                <c:pt idx="1">
                  <c:v>0.23</c:v>
                </c:pt>
                <c:pt idx="2">
                  <c:v>0.17</c:v>
                </c:pt>
                <c:pt idx="3">
                  <c:v>0.15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E3-4B95-9A49-EE18F430F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5042176"/>
        <c:axId val="5043712"/>
      </c:barChart>
      <c:catAx>
        <c:axId val="504217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5043712"/>
        <c:crosses val="autoZero"/>
        <c:auto val="1"/>
        <c:lblAlgn val="ctr"/>
        <c:lblOffset val="100"/>
        <c:noMultiLvlLbl val="0"/>
      </c:catAx>
      <c:valAx>
        <c:axId val="504371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50421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Tak</c:v>
                </c:pt>
              </c:strCache>
            </c:strRef>
          </c:tx>
          <c:spPr>
            <a:solidFill>
              <a:srgbClr val="1C544D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55 lat lub więcej, n=339</c:v>
                </c:pt>
                <c:pt idx="1">
                  <c:v>45-54 lata, n=195</c:v>
                </c:pt>
                <c:pt idx="2">
                  <c:v>35-44 lata, n=170</c:v>
                </c:pt>
                <c:pt idx="3">
                  <c:v>25-34 lata, n=215</c:v>
                </c:pt>
                <c:pt idx="4">
                  <c:v>18-24 lata, n=144</c:v>
                </c:pt>
              </c:strCache>
            </c:strRef>
          </c:cat>
          <c:val>
            <c:numRef>
              <c:f>Arkusz1!$B$2:$B$6</c:f>
              <c:numCache>
                <c:formatCode>###0%</c:formatCode>
                <c:ptCount val="5"/>
                <c:pt idx="0">
                  <c:v>0.61289282514194199</c:v>
                </c:pt>
                <c:pt idx="1">
                  <c:v>0.57085230997474901</c:v>
                </c:pt>
                <c:pt idx="2">
                  <c:v>0.34816551110975702</c:v>
                </c:pt>
                <c:pt idx="3">
                  <c:v>0.38412815094979602</c:v>
                </c:pt>
                <c:pt idx="4">
                  <c:v>0.43674091595961401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8C-42A2-98BE-57F5CE6B6B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100"/>
        <c:axId val="35930496"/>
        <c:axId val="35932032"/>
      </c:barChart>
      <c:catAx>
        <c:axId val="35930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5932032"/>
        <c:crosses val="autoZero"/>
        <c:auto val="1"/>
        <c:lblAlgn val="ctr"/>
        <c:lblOffset val="100"/>
        <c:noMultiLvlLbl val="0"/>
      </c:catAx>
      <c:valAx>
        <c:axId val="35932032"/>
        <c:scaling>
          <c:orientation val="minMax"/>
          <c:max val="1"/>
        </c:scaling>
        <c:delete val="1"/>
        <c:axPos val="b"/>
        <c:numFmt formatCode="###0%" sourceLinked="1"/>
        <c:majorTickMark val="out"/>
        <c:minorTickMark val="none"/>
        <c:tickLblPos val="nextTo"/>
        <c:crossAx val="3593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6108081820726E-2"/>
          <c:y val="2.2710516783046399E-2"/>
          <c:w val="0.98838919181792695"/>
          <c:h val="0.853752202413188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1C544D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Arkusz1!$A$2:$A$5</c:f>
              <c:strCache>
                <c:ptCount val="4"/>
                <c:pt idx="0">
                  <c:v>PIT</c:v>
                </c:pt>
                <c:pt idx="1">
                  <c:v>VAT</c:v>
                </c:pt>
                <c:pt idx="2">
                  <c:v>CIT</c:v>
                </c:pt>
                <c:pt idx="3">
                  <c:v>Nie znam żadnego</c:v>
                </c:pt>
              </c:strCache>
            </c:strRef>
          </c:cat>
          <c:val>
            <c:numRef>
              <c:f>Arkusz1!$B$2:$B$5</c:f>
              <c:numCache>
                <c:formatCode>###0%</c:formatCode>
                <c:ptCount val="4"/>
                <c:pt idx="0">
                  <c:v>0.9</c:v>
                </c:pt>
                <c:pt idx="1">
                  <c:v>0.86</c:v>
                </c:pt>
                <c:pt idx="2">
                  <c:v>0.49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0C-403D-8C3A-387E352939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5866496"/>
        <c:axId val="35868032"/>
      </c:barChart>
      <c:catAx>
        <c:axId val="3586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5868032"/>
        <c:crosses val="autoZero"/>
        <c:auto val="1"/>
        <c:lblAlgn val="ctr"/>
        <c:lblOffset val="100"/>
        <c:noMultiLvlLbl val="0"/>
      </c:catAx>
      <c:valAx>
        <c:axId val="35868032"/>
        <c:scaling>
          <c:orientation val="minMax"/>
        </c:scaling>
        <c:delete val="1"/>
        <c:axPos val="l"/>
        <c:numFmt formatCode="###0%" sourceLinked="1"/>
        <c:majorTickMark val="out"/>
        <c:minorTickMark val="none"/>
        <c:tickLblPos val="nextTo"/>
        <c:crossAx val="35866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Dosyć trudne</c:v>
                </c:pt>
              </c:strCache>
            </c:strRef>
          </c:tx>
          <c:spPr>
            <a:solidFill>
              <a:srgbClr val="1C544D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Mężczyzna, n=254</c:v>
                </c:pt>
                <c:pt idx="1">
                  <c:v>Kobieta, n=256</c:v>
                </c:pt>
              </c:strCache>
            </c:strRef>
          </c:cat>
          <c:val>
            <c:numRef>
              <c:f>Arkusz1!$B$2:$B$3</c:f>
              <c:numCache>
                <c:formatCode>0%</c:formatCode>
                <c:ptCount val="2"/>
                <c:pt idx="0">
                  <c:v>0.56000000000000005</c:v>
                </c:pt>
                <c:pt idx="1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18-4270-AC1A-2D2D0F000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100"/>
        <c:axId val="35900800"/>
        <c:axId val="95749248"/>
      </c:barChart>
      <c:catAx>
        <c:axId val="35900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95749248"/>
        <c:crosses val="autoZero"/>
        <c:auto val="1"/>
        <c:lblAlgn val="ctr"/>
        <c:lblOffset val="100"/>
        <c:noMultiLvlLbl val="0"/>
      </c:catAx>
      <c:valAx>
        <c:axId val="95749248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extTo"/>
        <c:crossAx val="35900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Tak</c:v>
                </c:pt>
              </c:strCache>
            </c:strRef>
          </c:tx>
          <c:spPr>
            <a:solidFill>
              <a:srgbClr val="1C544D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Arkusz1!$A$2:$A$5</c:f>
              <c:strCache>
                <c:ptCount val="4"/>
                <c:pt idx="0">
                  <c:v>Wyższe, n=120</c:v>
                </c:pt>
                <c:pt idx="1">
                  <c:v>Średnie, n=184</c:v>
                </c:pt>
                <c:pt idx="2">
                  <c:v>Zawodowe, n=117</c:v>
                </c:pt>
                <c:pt idx="3">
                  <c:v>Podstawowe, n=90</c:v>
                </c:pt>
              </c:strCache>
            </c:strRef>
          </c:cat>
          <c:val>
            <c:numRef>
              <c:f>Arkusz1!$B$2:$B$5</c:f>
              <c:numCache>
                <c:formatCode>###0%</c:formatCode>
                <c:ptCount val="4"/>
                <c:pt idx="0">
                  <c:v>0.67</c:v>
                </c:pt>
                <c:pt idx="1">
                  <c:v>0.52</c:v>
                </c:pt>
                <c:pt idx="2">
                  <c:v>0.32</c:v>
                </c:pt>
                <c:pt idx="3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25-47B4-AAFB-D981111DA2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100"/>
        <c:axId val="95806592"/>
        <c:axId val="95808128"/>
      </c:barChart>
      <c:catAx>
        <c:axId val="95806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95808128"/>
        <c:crosses val="autoZero"/>
        <c:auto val="1"/>
        <c:lblAlgn val="ctr"/>
        <c:lblOffset val="100"/>
        <c:noMultiLvlLbl val="0"/>
      </c:catAx>
      <c:valAx>
        <c:axId val="95808128"/>
        <c:scaling>
          <c:orientation val="minMax"/>
          <c:max val="1"/>
        </c:scaling>
        <c:delete val="1"/>
        <c:axPos val="b"/>
        <c:numFmt formatCode="###0%" sourceLinked="1"/>
        <c:majorTickMark val="out"/>
        <c:minorTickMark val="none"/>
        <c:tickLblPos val="nextTo"/>
        <c:crossAx val="9580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6108081820726E-2"/>
          <c:y val="2.2710516783046399E-2"/>
          <c:w val="0.98838919181792695"/>
          <c:h val="0.853752202413188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Znam ten podatek</c:v>
                </c:pt>
              </c:strCache>
            </c:strRef>
          </c:tx>
          <c:spPr>
            <a:solidFill>
              <a:srgbClr val="1C544D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PIT</c:v>
                </c:pt>
                <c:pt idx="1">
                  <c:v>VAT</c:v>
                </c:pt>
                <c:pt idx="2">
                  <c:v>CIT</c:v>
                </c:pt>
              </c:strCache>
            </c:strRef>
          </c:cat>
          <c:val>
            <c:numRef>
              <c:f>Arkusz1!$B$2:$B$4</c:f>
              <c:numCache>
                <c:formatCode>###0%</c:formatCode>
                <c:ptCount val="3"/>
                <c:pt idx="0">
                  <c:v>0.9</c:v>
                </c:pt>
                <c:pt idx="1">
                  <c:v>0.86</c:v>
                </c:pt>
                <c:pt idx="2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0B-472E-BBE5-F72F542B8DC7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Rozumiem na czym polega ten podatek</c:v>
                </c:pt>
              </c:strCache>
            </c:strRef>
          </c:tx>
          <c:spPr>
            <a:solidFill>
              <a:srgbClr val="1C544D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Arkusz1!$A$2:$A$4</c:f>
              <c:strCache>
                <c:ptCount val="3"/>
                <c:pt idx="0">
                  <c:v>PIT</c:v>
                </c:pt>
                <c:pt idx="1">
                  <c:v>VAT</c:v>
                </c:pt>
                <c:pt idx="2">
                  <c:v>CIT</c:v>
                </c:pt>
              </c:strCache>
            </c:strRef>
          </c:cat>
          <c:val>
            <c:numRef>
              <c:f>Arkusz1!$C$2:$C$4</c:f>
              <c:numCache>
                <c:formatCode>0%</c:formatCode>
                <c:ptCount val="3"/>
                <c:pt idx="0">
                  <c:v>0.7</c:v>
                </c:pt>
                <c:pt idx="1">
                  <c:v>0.57999999999999996</c:v>
                </c:pt>
                <c:pt idx="2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0B-472E-BBE5-F72F542B8D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1178752"/>
        <c:axId val="101184640"/>
      </c:barChart>
      <c:catAx>
        <c:axId val="10117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184640"/>
        <c:crosses val="autoZero"/>
        <c:auto val="1"/>
        <c:lblAlgn val="ctr"/>
        <c:lblOffset val="100"/>
        <c:noMultiLvlLbl val="0"/>
      </c:catAx>
      <c:valAx>
        <c:axId val="101184640"/>
        <c:scaling>
          <c:orientation val="minMax"/>
        </c:scaling>
        <c:delete val="1"/>
        <c:axPos val="l"/>
        <c:numFmt formatCode="###0%" sourceLinked="1"/>
        <c:majorTickMark val="out"/>
        <c:minorTickMark val="none"/>
        <c:tickLblPos val="nextTo"/>
        <c:crossAx val="10117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036570919859395"/>
          <c:y val="2.33903494218539E-2"/>
          <c:w val="0.32963429080140599"/>
          <c:h val="0.20226126773223099"/>
        </c:manualLayout>
      </c:layout>
      <c:overlay val="1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849820455135401"/>
          <c:y val="6.21966690295052E-2"/>
          <c:w val="0.85150179544864601"/>
          <c:h val="0.8936738474212839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Tak</c:v>
                </c:pt>
              </c:strCache>
            </c:strRef>
          </c:tx>
          <c:spPr>
            <a:solidFill>
              <a:srgbClr val="1C544D">
                <a:alpha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Arkusz1!$A$2:$A$5</c:f>
              <c:strCache>
                <c:ptCount val="4"/>
                <c:pt idx="0">
                  <c:v>Nie płacę żadnego</c:v>
                </c:pt>
                <c:pt idx="1">
                  <c:v>CIT</c:v>
                </c:pt>
                <c:pt idx="2">
                  <c:v>VAT</c:v>
                </c:pt>
                <c:pt idx="3">
                  <c:v>PIT</c:v>
                </c:pt>
              </c:strCache>
            </c:strRef>
          </c:cat>
          <c:val>
            <c:numRef>
              <c:f>Arkusz1!$B$2:$B$5</c:f>
              <c:numCache>
                <c:formatCode>###0%</c:formatCode>
                <c:ptCount val="4"/>
                <c:pt idx="0">
                  <c:v>0.21</c:v>
                </c:pt>
                <c:pt idx="1">
                  <c:v>0.03</c:v>
                </c:pt>
                <c:pt idx="2">
                  <c:v>0.42</c:v>
                </c:pt>
                <c:pt idx="3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9E-47C7-BCC6-91BA9D611F75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Nie</c:v>
                </c:pt>
              </c:strCache>
            </c:strRef>
          </c:tx>
          <c:spPr>
            <a:solidFill>
              <a:srgbClr val="A4023C">
                <a:alpha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Arkusz1!$A$2:$A$5</c:f>
              <c:strCache>
                <c:ptCount val="4"/>
                <c:pt idx="0">
                  <c:v>Nie płacę żadnego</c:v>
                </c:pt>
                <c:pt idx="1">
                  <c:v>CIT</c:v>
                </c:pt>
                <c:pt idx="2">
                  <c:v>VAT</c:v>
                </c:pt>
                <c:pt idx="3">
                  <c:v>PIT</c:v>
                </c:pt>
              </c:strCache>
            </c:strRef>
          </c:cat>
          <c:val>
            <c:numRef>
              <c:f>Arkusz1!$C$2:$C$5</c:f>
              <c:numCache>
                <c:formatCode>###0%</c:formatCode>
                <c:ptCount val="4"/>
                <c:pt idx="0">
                  <c:v>0.79</c:v>
                </c:pt>
                <c:pt idx="1">
                  <c:v>0.97</c:v>
                </c:pt>
                <c:pt idx="2">
                  <c:v>0.57999999999999996</c:v>
                </c:pt>
                <c:pt idx="3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9E-47C7-BCC6-91BA9D611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5"/>
        <c:overlap val="100"/>
        <c:axId val="36201600"/>
        <c:axId val="36203136"/>
      </c:barChart>
      <c:catAx>
        <c:axId val="362016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l-PL"/>
          </a:p>
        </c:txPr>
        <c:crossAx val="36203136"/>
        <c:crosses val="autoZero"/>
        <c:auto val="1"/>
        <c:lblAlgn val="ctr"/>
        <c:lblOffset val="100"/>
        <c:noMultiLvlLbl val="0"/>
      </c:catAx>
      <c:valAx>
        <c:axId val="3620313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362016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2281986726759899"/>
          <c:y val="1.3882939674332601E-2"/>
          <c:w val="9.8728259929047296E-2"/>
          <c:h val="8.2255525188237394E-2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46575127628277"/>
          <c:y val="6.21966690295052E-2"/>
          <c:w val="0.553424872371723"/>
          <c:h val="0.8936738474212839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Tak</c:v>
                </c:pt>
              </c:strCache>
            </c:strRef>
          </c:tx>
          <c:spPr>
            <a:solidFill>
              <a:srgbClr val="1C544D">
                <a:alpha val="69804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Arkusz1!$A$2:$A$4</c:f>
              <c:strCache>
                <c:ptCount val="3"/>
                <c:pt idx="0">
                  <c:v>całkowity koszt twojej pracy po stronie pracodawcy – łączny koszt jaki pracodawca ponosi w związku z Twoim wynagrodzeniem</c:v>
                </c:pt>
                <c:pt idx="1">
                  <c:v>wynagrodzenie brutto</c:v>
                </c:pt>
                <c:pt idx="2">
                  <c:v>wynagrodzenie netto (na rękę)</c:v>
                </c:pt>
              </c:strCache>
            </c:strRef>
          </c:cat>
          <c:val>
            <c:numRef>
              <c:f>Arkusz1!$B$2:$B$4</c:f>
              <c:numCache>
                <c:formatCode>###0%</c:formatCode>
                <c:ptCount val="3"/>
                <c:pt idx="0">
                  <c:v>0.36</c:v>
                </c:pt>
                <c:pt idx="1">
                  <c:v>0.72</c:v>
                </c:pt>
                <c:pt idx="2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72-41B4-80C2-5EE836A1C965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Nie</c:v>
                </c:pt>
              </c:strCache>
            </c:strRef>
          </c:tx>
          <c:spPr>
            <a:solidFill>
              <a:srgbClr val="A4023C">
                <a:alpha val="69804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Arkusz1!$A$2:$A$4</c:f>
              <c:strCache>
                <c:ptCount val="3"/>
                <c:pt idx="0">
                  <c:v>całkowity koszt twojej pracy po stronie pracodawcy – łączny koszt jaki pracodawca ponosi w związku z Twoim wynagrodzeniem</c:v>
                </c:pt>
                <c:pt idx="1">
                  <c:v>wynagrodzenie brutto</c:v>
                </c:pt>
                <c:pt idx="2">
                  <c:v>wynagrodzenie netto (na rękę)</c:v>
                </c:pt>
              </c:strCache>
            </c:strRef>
          </c:cat>
          <c:val>
            <c:numRef>
              <c:f>Arkusz1!$C$2:$C$4</c:f>
              <c:numCache>
                <c:formatCode>###0%</c:formatCode>
                <c:ptCount val="3"/>
                <c:pt idx="0">
                  <c:v>0.64</c:v>
                </c:pt>
                <c:pt idx="1">
                  <c:v>0.28000000000000003</c:v>
                </c:pt>
                <c:pt idx="2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72-41B4-80C2-5EE836A1C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4717056"/>
        <c:axId val="94718592"/>
      </c:barChart>
      <c:catAx>
        <c:axId val="9471705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l-PL"/>
          </a:p>
        </c:txPr>
        <c:crossAx val="94718592"/>
        <c:crosses val="autoZero"/>
        <c:auto val="1"/>
        <c:lblAlgn val="ctr"/>
        <c:lblOffset val="100"/>
        <c:noMultiLvlLbl val="0"/>
      </c:catAx>
      <c:valAx>
        <c:axId val="9471859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9471705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69124927765237998"/>
          <c:y val="9.8711684425861809E-3"/>
          <c:w val="9.8728259929047296E-2"/>
          <c:h val="8.2255525188237394E-2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Dosyć trudne</c:v>
                </c:pt>
              </c:strCache>
            </c:strRef>
          </c:tx>
          <c:spPr>
            <a:solidFill>
              <a:srgbClr val="A4023C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Arkusz1!$A$2:$A$5</c:f>
              <c:strCache>
                <c:ptCount val="4"/>
                <c:pt idx="0">
                  <c:v>Wyższe, n=120</c:v>
                </c:pt>
                <c:pt idx="1">
                  <c:v>Średnie, n=183</c:v>
                </c:pt>
                <c:pt idx="2">
                  <c:v>Zawodowe, n=117</c:v>
                </c:pt>
                <c:pt idx="3">
                  <c:v>Podstawowe, n=90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0.26</c:v>
                </c:pt>
                <c:pt idx="1">
                  <c:v>0.26</c:v>
                </c:pt>
                <c:pt idx="2">
                  <c:v>0.37</c:v>
                </c:pt>
                <c:pt idx="3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85-4526-9E9C-C95642A543C2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Bardzo trudne</c:v>
                </c:pt>
              </c:strCache>
            </c:strRef>
          </c:tx>
          <c:spPr>
            <a:solidFill>
              <a:srgbClr val="A4023C"/>
            </a:solidFill>
          </c:spPr>
          <c:invertIfNegative val="0"/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585-4526-9E9C-C95642A543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Arkusz1!$A$2:$A$5</c:f>
              <c:strCache>
                <c:ptCount val="4"/>
                <c:pt idx="0">
                  <c:v>Wyższe, n=120</c:v>
                </c:pt>
                <c:pt idx="1">
                  <c:v>Średnie, n=183</c:v>
                </c:pt>
                <c:pt idx="2">
                  <c:v>Zawodowe, n=117</c:v>
                </c:pt>
                <c:pt idx="3">
                  <c:v>Podstawowe, n=90</c:v>
                </c:pt>
              </c:strCache>
            </c:strRef>
          </c:cat>
          <c:val>
            <c:numRef>
              <c:f>Arkusz1!$C$2:$C$5</c:f>
              <c:numCache>
                <c:formatCode>0%</c:formatCode>
                <c:ptCount val="4"/>
                <c:pt idx="0">
                  <c:v>0.05</c:v>
                </c:pt>
                <c:pt idx="1">
                  <c:v>0.04</c:v>
                </c:pt>
                <c:pt idx="2">
                  <c:v>0.03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85-4526-9E9C-C95642A543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100"/>
        <c:axId val="101858304"/>
        <c:axId val="101880576"/>
      </c:barChart>
      <c:catAx>
        <c:axId val="1018583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880576"/>
        <c:crosses val="autoZero"/>
        <c:auto val="1"/>
        <c:lblAlgn val="ctr"/>
        <c:lblOffset val="100"/>
        <c:noMultiLvlLbl val="0"/>
      </c:catAx>
      <c:valAx>
        <c:axId val="101880576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extTo"/>
        <c:crossAx val="101858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Dosyć trudne</c:v>
                </c:pt>
              </c:strCache>
            </c:strRef>
          </c:tx>
          <c:spPr>
            <a:solidFill>
              <a:srgbClr val="A4023C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Mężczyzna, n=254</c:v>
                </c:pt>
                <c:pt idx="1">
                  <c:v>Kobieta, n=256</c:v>
                </c:pt>
              </c:strCache>
            </c:strRef>
          </c:cat>
          <c:val>
            <c:numRef>
              <c:f>Arkusz1!$B$2:$B$3</c:f>
              <c:numCache>
                <c:formatCode>0%</c:formatCode>
                <c:ptCount val="2"/>
                <c:pt idx="0">
                  <c:v>0.45</c:v>
                </c:pt>
                <c:pt idx="1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DE-449E-AA4C-EDDA1223F606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Bardzo trudne</c:v>
                </c:pt>
              </c:strCache>
            </c:strRef>
          </c:tx>
          <c:spPr>
            <a:solidFill>
              <a:srgbClr val="A4023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Arkusz1!$A$2:$A$3</c:f>
              <c:strCache>
                <c:ptCount val="2"/>
                <c:pt idx="0">
                  <c:v>Mężczyzna, n=254</c:v>
                </c:pt>
                <c:pt idx="1">
                  <c:v>Kobieta, n=256</c:v>
                </c:pt>
              </c:strCache>
            </c:strRef>
          </c:cat>
          <c:val>
            <c:numRef>
              <c:f>Arkusz1!$C$2:$C$3</c:f>
              <c:numCache>
                <c:formatCode>0%</c:formatCode>
                <c:ptCount val="2"/>
                <c:pt idx="0">
                  <c:v>0.02</c:v>
                </c:pt>
                <c:pt idx="1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DE-449E-AA4C-EDDA1223F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100"/>
        <c:axId val="121070720"/>
        <c:axId val="121072256"/>
      </c:barChart>
      <c:catAx>
        <c:axId val="121070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1072256"/>
        <c:crosses val="autoZero"/>
        <c:auto val="1"/>
        <c:lblAlgn val="ctr"/>
        <c:lblOffset val="100"/>
        <c:noMultiLvlLbl val="0"/>
      </c:catAx>
      <c:valAx>
        <c:axId val="121072256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extTo"/>
        <c:crossAx val="121070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11233459480415101"/>
          <c:w val="0.99435893830578903"/>
          <c:h val="0.8238112420658010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Tak</c:v>
                </c:pt>
              </c:strCache>
            </c:strRef>
          </c:tx>
          <c:spPr>
            <a:solidFill>
              <a:srgbClr val="1C544D">
                <a:alpha val="69804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###0%</c:formatCode>
                <c:ptCount val="1"/>
                <c:pt idx="0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34-40E0-8E47-AF4856BBF49E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Nie</c:v>
                </c:pt>
              </c:strCache>
            </c:strRef>
          </c:tx>
          <c:spPr>
            <a:solidFill>
              <a:srgbClr val="A4023C">
                <a:alpha val="69804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###0%</c:formatCode>
                <c:ptCount val="1"/>
                <c:pt idx="0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34-40E0-8E47-AF4856BBF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1139584"/>
        <c:axId val="121141120"/>
      </c:barChart>
      <c:catAx>
        <c:axId val="1211395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1141120"/>
        <c:crosses val="autoZero"/>
        <c:auto val="1"/>
        <c:lblAlgn val="ctr"/>
        <c:lblOffset val="100"/>
        <c:noMultiLvlLbl val="0"/>
      </c:catAx>
      <c:valAx>
        <c:axId val="12114112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211395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63354321989312"/>
          <c:y val="1.82332538194954E-2"/>
          <c:w val="0.26684834221721998"/>
          <c:h val="0.137571522527872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A4023C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55 lat lub więcej, n=104</c:v>
                </c:pt>
                <c:pt idx="1">
                  <c:v>45-54 lata, n=132</c:v>
                </c:pt>
                <c:pt idx="2">
                  <c:v>35-44 lata, n=103</c:v>
                </c:pt>
                <c:pt idx="3">
                  <c:v>25-34 lata, n=139</c:v>
                </c:pt>
                <c:pt idx="4">
                  <c:v>18-24 lata, n=30</c:v>
                </c:pt>
              </c:strCache>
            </c:strRef>
          </c:cat>
          <c:val>
            <c:numRef>
              <c:f>Arkusz1!$B$2:$B$6</c:f>
              <c:numCache>
                <c:formatCode>0%</c:formatCode>
                <c:ptCount val="5"/>
                <c:pt idx="0">
                  <c:v>0.31</c:v>
                </c:pt>
                <c:pt idx="1">
                  <c:v>0.22</c:v>
                </c:pt>
                <c:pt idx="2">
                  <c:v>0.44</c:v>
                </c:pt>
                <c:pt idx="3">
                  <c:v>0.39</c:v>
                </c:pt>
                <c:pt idx="4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88-4251-99EA-3DD402A32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1186560"/>
        <c:axId val="118702080"/>
      </c:barChart>
      <c:catAx>
        <c:axId val="121186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8702080"/>
        <c:crosses val="autoZero"/>
        <c:auto val="1"/>
        <c:lblAlgn val="ctr"/>
        <c:lblOffset val="100"/>
        <c:noMultiLvlLbl val="0"/>
      </c:catAx>
      <c:valAx>
        <c:axId val="118702080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extTo"/>
        <c:crossAx val="121186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A4023C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Arkusz1!$A$2:$A$5</c:f>
              <c:strCache>
                <c:ptCount val="4"/>
                <c:pt idx="0">
                  <c:v>Wyższe, n=120</c:v>
                </c:pt>
                <c:pt idx="1">
                  <c:v>Średnie, n=183</c:v>
                </c:pt>
                <c:pt idx="2">
                  <c:v>Zawodowe, n=117</c:v>
                </c:pt>
                <c:pt idx="3">
                  <c:v>Podstawowe, n=90</c:v>
                </c:pt>
              </c:strCache>
            </c:strRef>
          </c:cat>
          <c:val>
            <c:numRef>
              <c:f>Arkusz1!$B$2:$B$5</c:f>
              <c:numCache>
                <c:formatCode>###0%</c:formatCode>
                <c:ptCount val="4"/>
                <c:pt idx="0">
                  <c:v>0.3</c:v>
                </c:pt>
                <c:pt idx="1">
                  <c:v>0.28000000000000003</c:v>
                </c:pt>
                <c:pt idx="2">
                  <c:v>0.4</c:v>
                </c:pt>
                <c:pt idx="3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26-46B5-86A4-A7D0D78F57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8722560"/>
        <c:axId val="118724096"/>
      </c:barChart>
      <c:catAx>
        <c:axId val="118722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8724096"/>
        <c:crosses val="autoZero"/>
        <c:auto val="1"/>
        <c:lblAlgn val="ctr"/>
        <c:lblOffset val="100"/>
        <c:noMultiLvlLbl val="0"/>
      </c:catAx>
      <c:valAx>
        <c:axId val="118724096"/>
        <c:scaling>
          <c:orientation val="minMax"/>
          <c:max val="1"/>
        </c:scaling>
        <c:delete val="1"/>
        <c:axPos val="b"/>
        <c:numFmt formatCode="###0%" sourceLinked="1"/>
        <c:majorTickMark val="out"/>
        <c:minorTickMark val="none"/>
        <c:tickLblPos val="nextTo"/>
        <c:crossAx val="118722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203577022185608"/>
          <c:w val="0.99435893830578903"/>
          <c:h val="0.732568707372212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Bardzo łatwe</c:v>
                </c:pt>
              </c:strCache>
            </c:strRef>
          </c:tx>
          <c:spPr>
            <a:solidFill>
              <a:srgbClr val="1C544D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###0%</c:formatCode>
                <c:ptCount val="1"/>
                <c:pt idx="0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FC-4175-8077-17747C5B12A2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Dosyć łatwe</c:v>
                </c:pt>
              </c:strCache>
            </c:strRef>
          </c:tx>
          <c:spPr>
            <a:solidFill>
              <a:srgbClr val="1C544D">
                <a:alpha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###0%</c:formatCode>
                <c:ptCount val="1"/>
                <c:pt idx="0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FC-4175-8077-17747C5B12A2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Dosyć trudne</c:v>
                </c:pt>
              </c:strCache>
            </c:strRef>
          </c:tx>
          <c:spPr>
            <a:solidFill>
              <a:srgbClr val="A4023C">
                <a:alpha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0%</c:formatCode>
                <c:ptCount val="1"/>
                <c:pt idx="0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FC-4175-8077-17747C5B12A2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Bardzo trudne</c:v>
                </c:pt>
              </c:strCache>
            </c:strRef>
          </c:tx>
          <c:spPr>
            <a:solidFill>
              <a:srgbClr val="A4023C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0%</c:formatCode>
                <c:ptCount val="1"/>
                <c:pt idx="0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FC-4175-8077-17747C5B12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8814976"/>
        <c:axId val="114888704"/>
      </c:barChart>
      <c:catAx>
        <c:axId val="1188149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4888704"/>
        <c:crosses val="autoZero"/>
        <c:auto val="1"/>
        <c:lblAlgn val="ctr"/>
        <c:lblOffset val="100"/>
        <c:noMultiLvlLbl val="0"/>
      </c:catAx>
      <c:valAx>
        <c:axId val="11488870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188149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2.0164929922055828E-5"/>
          <c:y val="0.20328724902291401"/>
          <c:w val="0.9902761827211517"/>
          <c:h val="0.155899757644264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11233459480415101"/>
          <c:w val="0.99435893830578903"/>
          <c:h val="0.8238112420658010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Tak</c:v>
                </c:pt>
              </c:strCache>
            </c:strRef>
          </c:tx>
          <c:spPr>
            <a:solidFill>
              <a:srgbClr val="1C544D">
                <a:alpha val="69804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###0%</c:formatCode>
                <c:ptCount val="1"/>
                <c:pt idx="0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C2-40FD-9F53-13C804EFA466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Nie</c:v>
                </c:pt>
              </c:strCache>
            </c:strRef>
          </c:tx>
          <c:spPr>
            <a:solidFill>
              <a:srgbClr val="A4023C">
                <a:alpha val="69804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###0%</c:formatCode>
                <c:ptCount val="1"/>
                <c:pt idx="0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C2-40FD-9F53-13C804EFA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8911744"/>
        <c:axId val="118913280"/>
      </c:barChart>
      <c:catAx>
        <c:axId val="1189117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8913280"/>
        <c:crosses val="autoZero"/>
        <c:auto val="1"/>
        <c:lblAlgn val="ctr"/>
        <c:lblOffset val="100"/>
        <c:noMultiLvlLbl val="0"/>
      </c:catAx>
      <c:valAx>
        <c:axId val="11891328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189117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63354321989312"/>
          <c:y val="1.82332538194954E-2"/>
          <c:w val="0.26684834221721998"/>
          <c:h val="0.137571522527872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A4023C">
                <a:alpha val="69804"/>
              </a:srgb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61888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B1-4A9C-B6CD-128C528B37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nierozliczający się samodzielnie z podatków, n=177</c:v>
                </c:pt>
                <c:pt idx="1">
                  <c:v>rozliczając się samodzielnie z podatków, n=333</c:v>
                </c:pt>
              </c:strCache>
            </c:strRef>
          </c:cat>
          <c:val>
            <c:numRef>
              <c:f>Arkusz1!$B$2:$B$3</c:f>
              <c:numCache>
                <c:formatCode>0%</c:formatCode>
                <c:ptCount val="2"/>
                <c:pt idx="0">
                  <c:v>0.73</c:v>
                </c:pt>
                <c:pt idx="1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B1-4A9C-B6CD-128C528B37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2506624"/>
        <c:axId val="122516608"/>
      </c:barChart>
      <c:catAx>
        <c:axId val="122506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516608"/>
        <c:crosses val="autoZero"/>
        <c:auto val="1"/>
        <c:lblAlgn val="ctr"/>
        <c:lblOffset val="100"/>
        <c:noMultiLvlLbl val="0"/>
      </c:catAx>
      <c:valAx>
        <c:axId val="122516608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extTo"/>
        <c:crossAx val="122506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A4023C">
                <a:alpha val="69804"/>
              </a:srgb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61888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3E8-4C75-B2B2-151C64A65EE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nierozliczający się samodzielnie z podatków, n=177</c:v>
                </c:pt>
                <c:pt idx="1">
                  <c:v>rozliczając się samodzielnie z podatków, n=333</c:v>
                </c:pt>
              </c:strCache>
            </c:strRef>
          </c:cat>
          <c:val>
            <c:numRef>
              <c:f>Arkusz1!$B$2:$B$3</c:f>
              <c:numCache>
                <c:formatCode>0%</c:formatCode>
                <c:ptCount val="2"/>
                <c:pt idx="0">
                  <c:v>0.62</c:v>
                </c:pt>
                <c:pt idx="1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E8-4C75-B2B2-151C64A65E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2546048"/>
        <c:axId val="122547584"/>
      </c:barChart>
      <c:catAx>
        <c:axId val="122546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547584"/>
        <c:crosses val="autoZero"/>
        <c:auto val="1"/>
        <c:lblAlgn val="ctr"/>
        <c:lblOffset val="100"/>
        <c:noMultiLvlLbl val="0"/>
      </c:catAx>
      <c:valAx>
        <c:axId val="122547584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extTo"/>
        <c:crossAx val="122546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A4023C">
                <a:alpha val="69804"/>
              </a:srgb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61888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D7-4500-8723-D41A8F2C7DB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nierozliczający się samodzielnie z podatków, n=177</c:v>
                </c:pt>
                <c:pt idx="1">
                  <c:v>rozliczając się samodzielnie z podatków, n=333</c:v>
                </c:pt>
              </c:strCache>
            </c:strRef>
          </c:cat>
          <c:val>
            <c:numRef>
              <c:f>Arkusz1!$B$2:$B$3</c:f>
              <c:numCache>
                <c:formatCode>0%</c:formatCode>
                <c:ptCount val="2"/>
                <c:pt idx="0">
                  <c:v>0.3</c:v>
                </c:pt>
                <c:pt idx="1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D7-4500-8723-D41A8F2C7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2556800"/>
        <c:axId val="122558336"/>
      </c:barChart>
      <c:catAx>
        <c:axId val="122556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558336"/>
        <c:crosses val="autoZero"/>
        <c:auto val="1"/>
        <c:lblAlgn val="ctr"/>
        <c:lblOffset val="100"/>
        <c:noMultiLvlLbl val="0"/>
      </c:catAx>
      <c:valAx>
        <c:axId val="122558336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extTo"/>
        <c:crossAx val="12255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progresywny</c:v>
                </c:pt>
              </c:strCache>
            </c:strRef>
          </c:tx>
          <c:spPr>
            <a:solidFill>
              <a:srgbClr val="04426C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###0%</c:formatCode>
                <c:ptCount val="1"/>
                <c:pt idx="0">
                  <c:v>0.102320329819622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D3-4D84-A787-8D6A833B6BE3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liniowy</c:v>
                </c:pt>
              </c:strCache>
            </c:strRef>
          </c:tx>
          <c:spPr>
            <a:solidFill>
              <a:srgbClr val="1C544D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Arkusz1!$C$2</c:f>
              <c:numCache>
                <c:formatCode>###0%</c:formatCode>
                <c:ptCount val="1"/>
                <c:pt idx="0">
                  <c:v>0.19775086181641799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D3-4D84-A787-8D6A833B6BE3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pogłówny</c:v>
                </c:pt>
              </c:strCache>
            </c:strRef>
          </c:tx>
          <c:spPr>
            <a:solidFill>
              <a:srgbClr val="1F2751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Arkusz1!$D$2</c:f>
              <c:numCache>
                <c:formatCode>###0%</c:formatCode>
                <c:ptCount val="1"/>
                <c:pt idx="0">
                  <c:v>1.46163822133433E-2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D3-4D84-A787-8D6A833B6BE3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trudno powiedzieć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Arkusz1!$E$2</c:f>
              <c:numCache>
                <c:formatCode>###0%</c:formatCode>
                <c:ptCount val="1"/>
                <c:pt idx="0">
                  <c:v>0.68531242615061505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D3-4D84-A787-8D6A833B6B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2272768"/>
        <c:axId val="122278656"/>
      </c:barChart>
      <c:catAx>
        <c:axId val="12227276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22278656"/>
        <c:crosses val="autoZero"/>
        <c:auto val="1"/>
        <c:lblAlgn val="ctr"/>
        <c:lblOffset val="100"/>
        <c:noMultiLvlLbl val="0"/>
      </c:catAx>
      <c:valAx>
        <c:axId val="12227865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222727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Marek 600 zł, a Piotr 200 zł</c:v>
                </c:pt>
              </c:strCache>
            </c:strRef>
          </c:tx>
          <c:spPr>
            <a:solidFill>
              <a:srgbClr val="04426C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###0%</c:formatCode>
                <c:ptCount val="1"/>
                <c:pt idx="0">
                  <c:v>0.12478684157276899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CA-46D3-8E51-881CEBCF4476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Marek 400 zł, a Piotr 200 zł</c:v>
                </c:pt>
              </c:strCache>
            </c:strRef>
          </c:tx>
          <c:spPr>
            <a:solidFill>
              <a:srgbClr val="1C544D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Arkusz1!$C$2</c:f>
              <c:numCache>
                <c:formatCode>###0%</c:formatCode>
                <c:ptCount val="1"/>
                <c:pt idx="0">
                  <c:v>0.59654561847193099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CA-46D3-8E51-881CEBCF4476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Obaj po 200 zł</c:v>
                </c:pt>
              </c:strCache>
            </c:strRef>
          </c:tx>
          <c:spPr>
            <a:solidFill>
              <a:srgbClr val="1F2751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Arkusz1!$D$2</c:f>
              <c:numCache>
                <c:formatCode>###0%</c:formatCode>
                <c:ptCount val="1"/>
                <c:pt idx="0">
                  <c:v>0.116288070905241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CA-46D3-8E51-881CEBCF4476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trudno powiedzieć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Arkusz1!$E$2</c:f>
              <c:numCache>
                <c:formatCode>###0%</c:formatCode>
                <c:ptCount val="1"/>
                <c:pt idx="0">
                  <c:v>0.16237946905005801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CA-46D3-8E51-881CEBCF44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2414592"/>
        <c:axId val="122416128"/>
      </c:barChart>
      <c:catAx>
        <c:axId val="12241459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22416128"/>
        <c:crosses val="autoZero"/>
        <c:auto val="1"/>
        <c:lblAlgn val="ctr"/>
        <c:lblOffset val="100"/>
        <c:noMultiLvlLbl val="0"/>
      </c:catAx>
      <c:valAx>
        <c:axId val="12241612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224145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1C544D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wielkie miasto (powyżej 500 tys. mieszkańców)</c:v>
                </c:pt>
                <c:pt idx="1">
                  <c:v>duże miasto (od 100 do 500 tys. mieszkańców)</c:v>
                </c:pt>
                <c:pt idx="2">
                  <c:v>średnie miasto (od 20 do 99 tys. mieszkańców)</c:v>
                </c:pt>
                <c:pt idx="3">
                  <c:v>małe miasto (do 20 tys. mieszkańców)</c:v>
                </c:pt>
                <c:pt idx="4">
                  <c:v>wieś</c:v>
                </c:pt>
              </c:strCache>
            </c:strRef>
          </c:cat>
          <c:val>
            <c:numRef>
              <c:f>Arkusz1!$B$2:$B$6</c:f>
              <c:numCache>
                <c:formatCode>###0%</c:formatCode>
                <c:ptCount val="5"/>
                <c:pt idx="0">
                  <c:v>0.64928414376998</c:v>
                </c:pt>
                <c:pt idx="1">
                  <c:v>0.59312077513532302</c:v>
                </c:pt>
                <c:pt idx="2">
                  <c:v>0.55663838780849595</c:v>
                </c:pt>
                <c:pt idx="3">
                  <c:v>0.68151495031034204</c:v>
                </c:pt>
                <c:pt idx="4">
                  <c:v>0.57302233516001899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82-465B-AD6B-9E1FBF903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2349824"/>
        <c:axId val="122351616"/>
      </c:barChart>
      <c:catAx>
        <c:axId val="122349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351616"/>
        <c:crosses val="autoZero"/>
        <c:auto val="1"/>
        <c:lblAlgn val="ctr"/>
        <c:lblOffset val="100"/>
        <c:noMultiLvlLbl val="0"/>
      </c:catAx>
      <c:valAx>
        <c:axId val="122351616"/>
        <c:scaling>
          <c:orientation val="minMax"/>
          <c:max val="1"/>
        </c:scaling>
        <c:delete val="1"/>
        <c:axPos val="b"/>
        <c:numFmt formatCode="###0%" sourceLinked="1"/>
        <c:majorTickMark val="out"/>
        <c:minorTickMark val="none"/>
        <c:tickLblPos val="nextTo"/>
        <c:crossAx val="122349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1C544D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55 lat lub więcej</c:v>
                </c:pt>
                <c:pt idx="1">
                  <c:v>45-54 lata</c:v>
                </c:pt>
                <c:pt idx="2">
                  <c:v>35-44 lata</c:v>
                </c:pt>
                <c:pt idx="3">
                  <c:v>25-34 lata</c:v>
                </c:pt>
                <c:pt idx="4">
                  <c:v>18-24 lata</c:v>
                </c:pt>
              </c:strCache>
            </c:strRef>
          </c:cat>
          <c:val>
            <c:numRef>
              <c:f>Arkusz1!$B$2:$B$6</c:f>
              <c:numCache>
                <c:formatCode>###0%</c:formatCode>
                <c:ptCount val="5"/>
                <c:pt idx="0">
                  <c:v>0.62465881833708603</c:v>
                </c:pt>
                <c:pt idx="1">
                  <c:v>0.51903288721498697</c:v>
                </c:pt>
                <c:pt idx="2">
                  <c:v>0.58550674866076202</c:v>
                </c:pt>
                <c:pt idx="3">
                  <c:v>0.62098528211361403</c:v>
                </c:pt>
                <c:pt idx="4">
                  <c:v>0.61182032243443496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BE-487F-AE56-CE5772879F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2884096"/>
        <c:axId val="122885632"/>
      </c:barChart>
      <c:catAx>
        <c:axId val="122884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885632"/>
        <c:crosses val="autoZero"/>
        <c:auto val="1"/>
        <c:lblAlgn val="ctr"/>
        <c:lblOffset val="100"/>
        <c:noMultiLvlLbl val="0"/>
      </c:catAx>
      <c:valAx>
        <c:axId val="122885632"/>
        <c:scaling>
          <c:orientation val="minMax"/>
          <c:max val="1"/>
        </c:scaling>
        <c:delete val="1"/>
        <c:axPos val="b"/>
        <c:numFmt formatCode="###0%" sourceLinked="1"/>
        <c:majorTickMark val="out"/>
        <c:minorTickMark val="none"/>
        <c:tickLblPos val="nextTo"/>
        <c:crossAx val="122884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1C544D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Arkusz1!$A$2:$A$5</c:f>
              <c:strCache>
                <c:ptCount val="4"/>
                <c:pt idx="0">
                  <c:v>wyższe</c:v>
                </c:pt>
                <c:pt idx="1">
                  <c:v>średnie</c:v>
                </c:pt>
                <c:pt idx="2">
                  <c:v>zawodowe</c:v>
                </c:pt>
                <c:pt idx="3">
                  <c:v>podstawowe</c:v>
                </c:pt>
              </c:strCache>
            </c:strRef>
          </c:cat>
          <c:val>
            <c:numRef>
              <c:f>Arkusz1!$B$2:$B$5</c:f>
              <c:numCache>
                <c:formatCode>###0%</c:formatCode>
                <c:ptCount val="4"/>
                <c:pt idx="0">
                  <c:v>0.63568991882896397</c:v>
                </c:pt>
                <c:pt idx="1">
                  <c:v>0.63646586351339296</c:v>
                </c:pt>
                <c:pt idx="2">
                  <c:v>0.48930664321772599</c:v>
                </c:pt>
                <c:pt idx="3">
                  <c:v>0.60891103531150004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FA-44A6-996F-A7C89D10A4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2906112"/>
        <c:axId val="122907648"/>
      </c:barChart>
      <c:catAx>
        <c:axId val="122906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907648"/>
        <c:crosses val="autoZero"/>
        <c:auto val="1"/>
        <c:lblAlgn val="ctr"/>
        <c:lblOffset val="100"/>
        <c:noMultiLvlLbl val="0"/>
      </c:catAx>
      <c:valAx>
        <c:axId val="122907648"/>
        <c:scaling>
          <c:orientation val="minMax"/>
          <c:max val="1"/>
        </c:scaling>
        <c:delete val="1"/>
        <c:axPos val="b"/>
        <c:numFmt formatCode="###0%" sourceLinked="1"/>
        <c:majorTickMark val="out"/>
        <c:minorTickMark val="none"/>
        <c:tickLblPos val="nextTo"/>
        <c:crossAx val="122906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4426C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wielkie miasto (powyżej 500 tys. mieszkańców), n=129</c:v>
                </c:pt>
                <c:pt idx="1">
                  <c:v>duże miasto (od 100 do 500 tys. mieszkańców), n=188</c:v>
                </c:pt>
                <c:pt idx="2">
                  <c:v>średnie miasto (od 20 do 99 tys. mieszkańców), n=209</c:v>
                </c:pt>
                <c:pt idx="3">
                  <c:v>małe miasto (do 20 tys. mieszkańców), n=137</c:v>
                </c:pt>
                <c:pt idx="4">
                  <c:v>wieś, n=402</c:v>
                </c:pt>
              </c:strCache>
            </c:strRef>
          </c:cat>
          <c:val>
            <c:numRef>
              <c:f>Arkusz1!$B$2:$B$6</c:f>
              <c:numCache>
                <c:formatCode>###0%</c:formatCode>
                <c:ptCount val="5"/>
                <c:pt idx="0">
                  <c:v>0.14000000000000001</c:v>
                </c:pt>
                <c:pt idx="1">
                  <c:v>0.11</c:v>
                </c:pt>
                <c:pt idx="2">
                  <c:v>0.12</c:v>
                </c:pt>
                <c:pt idx="3">
                  <c:v>0.03</c:v>
                </c:pt>
                <c:pt idx="4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A4-4B89-AFAE-3DAB38892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2969088"/>
        <c:axId val="122974976"/>
      </c:barChart>
      <c:catAx>
        <c:axId val="122969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974976"/>
        <c:crosses val="autoZero"/>
        <c:auto val="1"/>
        <c:lblAlgn val="ctr"/>
        <c:lblOffset val="100"/>
        <c:noMultiLvlLbl val="0"/>
      </c:catAx>
      <c:valAx>
        <c:axId val="122974976"/>
        <c:scaling>
          <c:orientation val="minMax"/>
          <c:max val="1"/>
        </c:scaling>
        <c:delete val="1"/>
        <c:axPos val="b"/>
        <c:numFmt formatCode="###0%" sourceLinked="1"/>
        <c:majorTickMark val="out"/>
        <c:minorTickMark val="none"/>
        <c:tickLblPos val="nextTo"/>
        <c:crossAx val="122969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4426C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55 lat lub więcej, n=339</c:v>
                </c:pt>
                <c:pt idx="1">
                  <c:v>45-54 lata, n=195</c:v>
                </c:pt>
                <c:pt idx="2">
                  <c:v>35-44 lata, n=170</c:v>
                </c:pt>
                <c:pt idx="3">
                  <c:v>25-34 lata, n=215</c:v>
                </c:pt>
                <c:pt idx="4">
                  <c:v>18-24 lata, n=144</c:v>
                </c:pt>
              </c:strCache>
            </c:strRef>
          </c:cat>
          <c:val>
            <c:numRef>
              <c:f>Arkusz1!$B$2:$B$6</c:f>
              <c:numCache>
                <c:formatCode>0%</c:formatCode>
                <c:ptCount val="5"/>
                <c:pt idx="0">
                  <c:v>0.15</c:v>
                </c:pt>
                <c:pt idx="1">
                  <c:v>0.21</c:v>
                </c:pt>
                <c:pt idx="2">
                  <c:v>0.08</c:v>
                </c:pt>
                <c:pt idx="3">
                  <c:v>7.0000000000000007E-2</c:v>
                </c:pt>
                <c:pt idx="4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F7-4B8D-AA4A-6718EB8C8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3036416"/>
        <c:axId val="123037952"/>
      </c:barChart>
      <c:catAx>
        <c:axId val="123036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3037952"/>
        <c:crosses val="autoZero"/>
        <c:auto val="1"/>
        <c:lblAlgn val="ctr"/>
        <c:lblOffset val="100"/>
        <c:noMultiLvlLbl val="0"/>
      </c:catAx>
      <c:valAx>
        <c:axId val="123037952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extTo"/>
        <c:crossAx val="123036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04426C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Arkusz1!$A$2:$A$5</c:f>
              <c:strCache>
                <c:ptCount val="4"/>
                <c:pt idx="0">
                  <c:v>wyższe, n=192</c:v>
                </c:pt>
                <c:pt idx="1">
                  <c:v>średnie, n=350</c:v>
                </c:pt>
                <c:pt idx="2">
                  <c:v>zawodowe, n=232</c:v>
                </c:pt>
                <c:pt idx="3">
                  <c:v>podstawowe, n=287</c:v>
                </c:pt>
              </c:strCache>
            </c:strRef>
          </c:cat>
          <c:val>
            <c:numRef>
              <c:f>Arkusz1!$B$2:$B$5</c:f>
              <c:numCache>
                <c:formatCode>###0%</c:formatCode>
                <c:ptCount val="4"/>
                <c:pt idx="0">
                  <c:v>0.14000000000000001</c:v>
                </c:pt>
                <c:pt idx="1">
                  <c:v>0.12</c:v>
                </c:pt>
                <c:pt idx="2">
                  <c:v>0.13</c:v>
                </c:pt>
                <c:pt idx="3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14-4E7B-89F4-D62EFAB4AC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3058432"/>
        <c:axId val="123068416"/>
      </c:barChart>
      <c:catAx>
        <c:axId val="123058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3068416"/>
        <c:crosses val="autoZero"/>
        <c:auto val="1"/>
        <c:lblAlgn val="ctr"/>
        <c:lblOffset val="100"/>
        <c:noMultiLvlLbl val="0"/>
      </c:catAx>
      <c:valAx>
        <c:axId val="123068416"/>
        <c:scaling>
          <c:orientation val="minMax"/>
          <c:max val="1"/>
        </c:scaling>
        <c:delete val="1"/>
        <c:axPos val="b"/>
        <c:numFmt formatCode="###0%" sourceLinked="1"/>
        <c:majorTickMark val="out"/>
        <c:minorTickMark val="none"/>
        <c:tickLblPos val="nextTo"/>
        <c:crossAx val="12305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1C544D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Arkusz1!$A$2:$A$9</c:f>
              <c:strCache>
                <c:ptCount val="8"/>
                <c:pt idx="0">
                  <c:v>Partia Razem (Adrian Zandberg)</c:v>
                </c:pt>
                <c:pt idx="1">
                  <c:v>KORWIN (Janusz Korwin-Mikke)</c:v>
                </c:pt>
                <c:pt idx="2">
                  <c:v>Sojusz Lewicy Demokratycznej (SLD, Włodzimerz Czarzasty)</c:v>
                </c:pt>
                <c:pt idx="3">
                  <c:v>Nowoczesna (Ryszard Petru)</c:v>
                </c:pt>
                <c:pt idx="4">
                  <c:v>Polskie Stronnictwo Ludowe (PSL, Władysław Kosiniak-Kamysz)</c:v>
                </c:pt>
                <c:pt idx="5">
                  <c:v>Kukiz15</c:v>
                </c:pt>
                <c:pt idx="6">
                  <c:v>Platforma Obywatelska (PO, Grzegorz Schetyna)</c:v>
                </c:pt>
                <c:pt idx="7">
                  <c:v>Prawo i Sprawiedliwość + Solidarna Polska + Polska Razem (PiS + SP + PR Jarosław Kaczyński, Zbigniew Ziobro, Jarosł</c:v>
                </c:pt>
              </c:strCache>
            </c:strRef>
          </c:cat>
          <c:val>
            <c:numRef>
              <c:f>Arkusz1!$B$2:$B$9</c:f>
              <c:numCache>
                <c:formatCode>###0%</c:formatCode>
                <c:ptCount val="8"/>
                <c:pt idx="0">
                  <c:v>0.70048498099717205</c:v>
                </c:pt>
                <c:pt idx="1">
                  <c:v>0.46734082583110897</c:v>
                </c:pt>
                <c:pt idx="2">
                  <c:v>0.79769957471649</c:v>
                </c:pt>
                <c:pt idx="3">
                  <c:v>0.73579740162914498</c:v>
                </c:pt>
                <c:pt idx="4">
                  <c:v>0.55145209133433404</c:v>
                </c:pt>
                <c:pt idx="5">
                  <c:v>0.72450549470963899</c:v>
                </c:pt>
                <c:pt idx="6">
                  <c:v>0.71604662108769501</c:v>
                </c:pt>
                <c:pt idx="7">
                  <c:v>0.60616231458117298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60-40CE-92A6-B65A1B9E8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1657600"/>
        <c:axId val="121663488"/>
      </c:barChart>
      <c:catAx>
        <c:axId val="121657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1663488"/>
        <c:crosses val="autoZero"/>
        <c:auto val="1"/>
        <c:lblAlgn val="ctr"/>
        <c:lblOffset val="100"/>
        <c:noMultiLvlLbl val="0"/>
      </c:catAx>
      <c:valAx>
        <c:axId val="121663488"/>
        <c:scaling>
          <c:orientation val="minMax"/>
          <c:max val="1"/>
        </c:scaling>
        <c:delete val="1"/>
        <c:axPos val="b"/>
        <c:numFmt formatCode="###0%" sourceLinked="1"/>
        <c:majorTickMark val="out"/>
        <c:minorTickMark val="none"/>
        <c:tickLblPos val="nextTo"/>
        <c:crossAx val="121657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04426C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Arkusz1!$A$2:$A$9</c:f>
              <c:strCache>
                <c:ptCount val="8"/>
                <c:pt idx="0">
                  <c:v>Partia Razem, n=19</c:v>
                </c:pt>
                <c:pt idx="1">
                  <c:v>KORWIN, n=10</c:v>
                </c:pt>
                <c:pt idx="2">
                  <c:v>Sojusz Lewicy Demokratycznej, n=37</c:v>
                </c:pt>
                <c:pt idx="3">
                  <c:v>Nowoczesna, n=78</c:v>
                </c:pt>
                <c:pt idx="4">
                  <c:v>Polskie Stronnictwo Ludowe, n=39</c:v>
                </c:pt>
                <c:pt idx="5">
                  <c:v>Kukiz15, n=48</c:v>
                </c:pt>
                <c:pt idx="6">
                  <c:v>Platforma Obywatelska, n=115</c:v>
                </c:pt>
                <c:pt idx="7">
                  <c:v>Prawo i Sprawiedliwość + Solidarna Polska + Polska Razem, n=226</c:v>
                </c:pt>
              </c:strCache>
            </c:strRef>
          </c:cat>
          <c:val>
            <c:numRef>
              <c:f>Arkusz1!$B$2:$B$9</c:f>
              <c:numCache>
                <c:formatCode>###0%</c:formatCode>
                <c:ptCount val="8"/>
                <c:pt idx="0">
                  <c:v>8.2915390346852899E-2</c:v>
                </c:pt>
                <c:pt idx="1">
                  <c:v>4.4086069486412298E-2</c:v>
                </c:pt>
                <c:pt idx="2">
                  <c:v>9.1179690194332405E-2</c:v>
                </c:pt>
                <c:pt idx="3">
                  <c:v>0.15533807816954801</c:v>
                </c:pt>
                <c:pt idx="4">
                  <c:v>0.16271290173716799</c:v>
                </c:pt>
                <c:pt idx="5">
                  <c:v>0.14010155214995701</c:v>
                </c:pt>
                <c:pt idx="6">
                  <c:v>8.4646218811201795E-2</c:v>
                </c:pt>
                <c:pt idx="7">
                  <c:v>0.17823742875437901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2-4B25-AEBD-286BB0EFB4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1688064"/>
        <c:axId val="121689600"/>
      </c:barChart>
      <c:catAx>
        <c:axId val="121688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1689600"/>
        <c:crosses val="autoZero"/>
        <c:auto val="1"/>
        <c:lblAlgn val="ctr"/>
        <c:lblOffset val="100"/>
        <c:noMultiLvlLbl val="0"/>
      </c:catAx>
      <c:valAx>
        <c:axId val="121689600"/>
        <c:scaling>
          <c:orientation val="minMax"/>
          <c:max val="1"/>
        </c:scaling>
        <c:delete val="1"/>
        <c:axPos val="b"/>
        <c:numFmt formatCode="###0%" sourceLinked="1"/>
        <c:majorTickMark val="out"/>
        <c:minorTickMark val="none"/>
        <c:tickLblPos val="nextTo"/>
        <c:crossAx val="121688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A4023C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Arkusz1!$A$2:$A$5</c:f>
              <c:strCache>
                <c:ptCount val="4"/>
                <c:pt idx="0">
                  <c:v>wyższe, n=120</c:v>
                </c:pt>
                <c:pt idx="1">
                  <c:v>średnie, n=183</c:v>
                </c:pt>
                <c:pt idx="2">
                  <c:v>zawodowe, n=117</c:v>
                </c:pt>
                <c:pt idx="3">
                  <c:v>podstawowe, n=90</c:v>
                </c:pt>
              </c:strCache>
            </c:strRef>
          </c:cat>
          <c:val>
            <c:numRef>
              <c:f>Arkusz1!$B$2:$B$5</c:f>
              <c:numCache>
                <c:formatCode>###0%</c:formatCode>
                <c:ptCount val="4"/>
                <c:pt idx="0">
                  <c:v>0.3</c:v>
                </c:pt>
                <c:pt idx="1">
                  <c:v>0.28000000000000003</c:v>
                </c:pt>
                <c:pt idx="2">
                  <c:v>0.4</c:v>
                </c:pt>
                <c:pt idx="3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76-44CD-8639-21EBC4B93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2935296"/>
        <c:axId val="112936832"/>
      </c:barChart>
      <c:catAx>
        <c:axId val="112935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2936832"/>
        <c:crosses val="autoZero"/>
        <c:auto val="1"/>
        <c:lblAlgn val="ctr"/>
        <c:lblOffset val="100"/>
        <c:noMultiLvlLbl val="0"/>
      </c:catAx>
      <c:valAx>
        <c:axId val="112936832"/>
        <c:scaling>
          <c:orientation val="minMax"/>
          <c:max val="1"/>
        </c:scaling>
        <c:delete val="1"/>
        <c:axPos val="b"/>
        <c:numFmt formatCode="###0%" sourceLinked="1"/>
        <c:majorTickMark val="out"/>
        <c:minorTickMark val="none"/>
        <c:tickLblPos val="nextTo"/>
        <c:crossAx val="112935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11233459480415101"/>
          <c:w val="0.99435893830578903"/>
          <c:h val="0.8238112420658010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Tak</c:v>
                </c:pt>
              </c:strCache>
            </c:strRef>
          </c:tx>
          <c:spPr>
            <a:solidFill>
              <a:srgbClr val="1C544D">
                <a:alpha val="69804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###0%</c:formatCode>
                <c:ptCount val="1"/>
                <c:pt idx="0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34-40E0-8E47-AF4856BBF49E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Nie</c:v>
                </c:pt>
              </c:strCache>
            </c:strRef>
          </c:tx>
          <c:spPr>
            <a:solidFill>
              <a:srgbClr val="A4023C">
                <a:alpha val="69804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###0%</c:formatCode>
                <c:ptCount val="1"/>
                <c:pt idx="0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34-40E0-8E47-AF4856BBF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2954752"/>
        <c:axId val="112956544"/>
      </c:barChart>
      <c:catAx>
        <c:axId val="112954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2956544"/>
        <c:crosses val="autoZero"/>
        <c:auto val="1"/>
        <c:lblAlgn val="ctr"/>
        <c:lblOffset val="100"/>
        <c:noMultiLvlLbl val="0"/>
      </c:catAx>
      <c:valAx>
        <c:axId val="11295654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129547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63354321989312"/>
          <c:y val="1.82332538194954E-2"/>
          <c:w val="0.26684834221721998"/>
          <c:h val="0.137571522527872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241594782167216"/>
          <c:w val="0.99435893830578903"/>
          <c:h val="0.732568707372212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Zdecydowanie tak</c:v>
                </c:pt>
              </c:strCache>
            </c:strRef>
          </c:tx>
          <c:spPr>
            <a:solidFill>
              <a:srgbClr val="1C544D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###0%</c:formatCode>
                <c:ptCount val="1"/>
                <c:pt idx="0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7F-42D7-9A63-10CC2AE2EB7C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Raczej tak</c:v>
                </c:pt>
              </c:strCache>
            </c:strRef>
          </c:tx>
          <c:spPr>
            <a:solidFill>
              <a:srgbClr val="1C544D">
                <a:alpha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###0%</c:formatCode>
                <c:ptCount val="1"/>
                <c:pt idx="0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7F-42D7-9A63-10CC2AE2EB7C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Raczej nie</c:v>
                </c:pt>
              </c:strCache>
            </c:strRef>
          </c:tx>
          <c:spPr>
            <a:solidFill>
              <a:srgbClr val="A4023C">
                <a:alpha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0%</c:formatCode>
                <c:ptCount val="1"/>
                <c:pt idx="0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7F-42D7-9A63-10CC2AE2EB7C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Zdecydowanie nie</c:v>
                </c:pt>
              </c:strCache>
            </c:strRef>
          </c:tx>
          <c:spPr>
            <a:solidFill>
              <a:srgbClr val="A4023C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0%</c:formatCode>
                <c:ptCount val="1"/>
                <c:pt idx="0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7F-42D7-9A63-10CC2AE2EB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5287552"/>
        <c:axId val="113262592"/>
      </c:barChart>
      <c:catAx>
        <c:axId val="952875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3262592"/>
        <c:crosses val="autoZero"/>
        <c:auto val="1"/>
        <c:lblAlgn val="ctr"/>
        <c:lblOffset val="100"/>
        <c:noMultiLvlLbl val="0"/>
      </c:catAx>
      <c:valAx>
        <c:axId val="11326259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952875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6.3434166367014294E-2"/>
          <c:y val="9.6837521074411806E-2"/>
          <c:w val="0.89259214311398805"/>
          <c:h val="0.155899757644264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14794076175101"/>
          <c:y val="2.2710516783046399E-2"/>
          <c:w val="0.42905500403452601"/>
          <c:h val="0.9091579328678149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A4023C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55 lat lub więcej, n=104</c:v>
                </c:pt>
                <c:pt idx="1">
                  <c:v>45-54 lata, n=132</c:v>
                </c:pt>
                <c:pt idx="2">
                  <c:v>35-44 lata, n=103</c:v>
                </c:pt>
                <c:pt idx="3">
                  <c:v>25-34 lata, n=139</c:v>
                </c:pt>
                <c:pt idx="4">
                  <c:v>18-24 lata, n=30</c:v>
                </c:pt>
              </c:strCache>
            </c:strRef>
          </c:cat>
          <c:val>
            <c:numRef>
              <c:f>Arkusz1!$B$2:$B$6</c:f>
              <c:numCache>
                <c:formatCode>0%</c:formatCode>
                <c:ptCount val="5"/>
                <c:pt idx="0">
                  <c:v>0.31</c:v>
                </c:pt>
                <c:pt idx="1">
                  <c:v>0.22</c:v>
                </c:pt>
                <c:pt idx="2">
                  <c:v>0.44</c:v>
                </c:pt>
                <c:pt idx="3">
                  <c:v>0.39</c:v>
                </c:pt>
                <c:pt idx="4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BF-4F4F-A0B1-955B1670F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3291648"/>
        <c:axId val="113293184"/>
      </c:barChart>
      <c:catAx>
        <c:axId val="113291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293184"/>
        <c:crosses val="autoZero"/>
        <c:auto val="1"/>
        <c:lblAlgn val="ctr"/>
        <c:lblOffset val="100"/>
        <c:noMultiLvlLbl val="0"/>
      </c:catAx>
      <c:valAx>
        <c:axId val="113293184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extTo"/>
        <c:crossAx val="11329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203577022185608"/>
          <c:w val="0.99435893830578903"/>
          <c:h val="0.732568707372212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Zdecydowanie lepszy od dotychczasowego</c:v>
                </c:pt>
              </c:strCache>
            </c:strRef>
          </c:tx>
          <c:spPr>
            <a:solidFill>
              <a:srgbClr val="1C544D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###0%</c:formatCode>
                <c:ptCount val="1"/>
                <c:pt idx="0">
                  <c:v>0.420493639318271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C5-4370-858F-BD995F83F489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Raczej lepszy od dotychczasowego</c:v>
                </c:pt>
              </c:strCache>
            </c:strRef>
          </c:tx>
          <c:spPr>
            <a:solidFill>
              <a:srgbClr val="1C544D">
                <a:alpha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###0%</c:formatCode>
                <c:ptCount val="1"/>
                <c:pt idx="0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C5-4370-858F-BD995F83F489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Raczej gorszy od dotychczasowego</c:v>
                </c:pt>
              </c:strCache>
            </c:strRef>
          </c:tx>
          <c:spPr>
            <a:solidFill>
              <a:srgbClr val="A4023C">
                <a:alpha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###0%</c:formatCode>
                <c:ptCount val="1"/>
                <c:pt idx="0">
                  <c:v>7.0073253777541505E-2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C5-4370-858F-BD995F83F489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Zdecydowanie gorszy od dotychczasowego</c:v>
                </c:pt>
              </c:strCache>
            </c:strRef>
          </c:tx>
          <c:spPr>
            <a:solidFill>
              <a:srgbClr val="A4023C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###0%</c:formatCode>
                <c:ptCount val="1"/>
                <c:pt idx="0">
                  <c:v>2.46486014213366E-2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C5-4370-858F-BD995F83F4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3133824"/>
        <c:axId val="113147904"/>
      </c:barChart>
      <c:catAx>
        <c:axId val="1131338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3147904"/>
        <c:crosses val="autoZero"/>
        <c:auto val="1"/>
        <c:lblAlgn val="ctr"/>
        <c:lblOffset val="100"/>
        <c:noMultiLvlLbl val="0"/>
      </c:catAx>
      <c:valAx>
        <c:axId val="11314790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1313382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4.8045062469449798E-2"/>
          <c:y val="0.16526948904130601"/>
          <c:w val="0.95195493753055005"/>
          <c:h val="0.23953882960380099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203577022185608"/>
          <c:w val="0.99435893830578903"/>
          <c:h val="0.732568707372212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Zdecydowanie lepsze dla Polski</c:v>
                </c:pt>
              </c:strCache>
            </c:strRef>
          </c:tx>
          <c:spPr>
            <a:solidFill>
              <a:srgbClr val="1C544D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###0%</c:formatCode>
                <c:ptCount val="1"/>
                <c:pt idx="0">
                  <c:v>0.21099999999999999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48-4D6C-BB1B-87D2B4D1ADCF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Raczej lepsze dla Polski</c:v>
                </c:pt>
              </c:strCache>
            </c:strRef>
          </c:tx>
          <c:spPr>
            <a:solidFill>
              <a:srgbClr val="1C544D">
                <a:alpha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###0%</c:formatCode>
                <c:ptCount val="1"/>
                <c:pt idx="0">
                  <c:v>0.46899999999999997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48-4D6C-BB1B-87D2B4D1ADCF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Bez znaczenia dla Polski</c:v>
                </c:pt>
              </c:strCache>
            </c:strRef>
          </c:tx>
          <c:spPr>
            <a:solidFill>
              <a:schemeClr val="bg1">
                <a:lumMod val="50000"/>
                <a:alpha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###0%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48-4D6C-BB1B-87D2B4D1ADCF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Raczej gorsze dla Polski</c:v>
                </c:pt>
              </c:strCache>
            </c:strRef>
          </c:tx>
          <c:spPr>
            <a:solidFill>
              <a:srgbClr val="A4023C">
                <a:alpha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###0%</c:formatCode>
                <c:ptCount val="1"/>
                <c:pt idx="0">
                  <c:v>5.0999999999999997E-2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48-4D6C-BB1B-87D2B4D1ADCF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Zdecydowanie gorsze dla Polski</c:v>
                </c:pt>
              </c:strCache>
            </c:strRef>
          </c:tx>
          <c:spPr>
            <a:solidFill>
              <a:srgbClr val="A4023C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###0%</c:formatCode>
                <c:ptCount val="1"/>
                <c:pt idx="0">
                  <c:v>1.9E-2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48-4D6C-BB1B-87D2B4D1A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3072768"/>
        <c:axId val="113086848"/>
      </c:barChart>
      <c:catAx>
        <c:axId val="1130727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3086848"/>
        <c:crosses val="autoZero"/>
        <c:auto val="1"/>
        <c:lblAlgn val="ctr"/>
        <c:lblOffset val="100"/>
        <c:noMultiLvlLbl val="0"/>
      </c:catAx>
      <c:valAx>
        <c:axId val="11308684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130727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1397879850043099"/>
          <c:y val="0.18808014503027101"/>
          <c:w val="0.82830977028040798"/>
          <c:h val="0.216755115334508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Kierunek pierwszego wyboru</c:v>
                </c:pt>
              </c:strCache>
            </c:strRef>
          </c:tx>
          <c:dPt>
            <c:idx val="0"/>
            <c:bubble3D val="0"/>
            <c:spPr>
              <a:solidFill>
                <a:srgbClr val="A4023C">
                  <a:alpha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30B-4DA0-B3B7-84C89D8C41DE}"/>
              </c:ext>
            </c:extLst>
          </c:dPt>
          <c:dPt>
            <c:idx val="1"/>
            <c:bubble3D val="0"/>
            <c:spPr>
              <a:solidFill>
                <a:srgbClr val="04426C">
                  <a:alpha val="8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30B-4DA0-B3B7-84C89D8C41DE}"/>
              </c:ext>
            </c:extLst>
          </c:dPt>
          <c:dPt>
            <c:idx val="2"/>
            <c:bubble3D val="0"/>
            <c:spPr>
              <a:solidFill>
                <a:srgbClr val="1C544D">
                  <a:alpha val="8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5-230B-4DA0-B3B7-84C89D8C41DE}"/>
              </c:ext>
            </c:extLst>
          </c:dPt>
          <c:dPt>
            <c:idx val="3"/>
            <c:bubble3D val="0"/>
            <c:spPr>
              <a:solidFill>
                <a:srgbClr val="1F2751">
                  <a:alpha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7-230B-4DA0-B3B7-84C89D8C41DE}"/>
              </c:ext>
            </c:extLst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230B-4DA0-B3B7-84C89D8C41D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Arkusz1!$A$2:$A$6</c:f>
              <c:strCache>
                <c:ptCount val="5"/>
                <c:pt idx="0">
                  <c:v>Wszyscy: państwo, przedsiębiorstwa i wszyscy obywatele</c:v>
                </c:pt>
                <c:pt idx="1">
                  <c:v>Zwykli obywatele</c:v>
                </c:pt>
                <c:pt idx="2">
                  <c:v>Państwo</c:v>
                </c:pt>
                <c:pt idx="3">
                  <c:v>Przedsiębiorcy</c:v>
                </c:pt>
                <c:pt idx="4">
                  <c:v>Nikt</c:v>
                </c:pt>
              </c:strCache>
            </c:strRef>
          </c:cat>
          <c:val>
            <c:numRef>
              <c:f>Arkusz1!$B$2:$B$6</c:f>
              <c:numCache>
                <c:formatCode>###0%</c:formatCode>
                <c:ptCount val="5"/>
                <c:pt idx="0">
                  <c:v>0.36877646654617802</c:v>
                </c:pt>
                <c:pt idx="1">
                  <c:v>0.362389323839445</c:v>
                </c:pt>
                <c:pt idx="2">
                  <c:v>0.16385844375714101</c:v>
                </c:pt>
                <c:pt idx="3">
                  <c:v>3.89915413385407E-2</c:v>
                </c:pt>
                <c:pt idx="4">
                  <c:v>6.5984224518693194E-2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30B-4DA0-B3B7-84C89D8C4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8273F-AB2B-419D-8248-6A0F6841E5C4}" type="datetimeFigureOut">
              <a:rPr lang="pl-PL" smtClean="0"/>
              <a:t>24.03.2017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5DCCD-CE4F-4147-B8BD-3AA7ADC99A5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357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5DCCD-CE4F-4147-B8BD-3AA7ADC99A50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7933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19561" y="375615"/>
            <a:ext cx="7434805" cy="1742552"/>
          </a:xfrm>
        </p:spPr>
        <p:txBody>
          <a:bodyPr anchor="b"/>
          <a:lstStyle>
            <a:lvl1pPr algn="l"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1" y="462425"/>
            <a:ext cx="305843" cy="277872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972" y="4185426"/>
            <a:ext cx="5687028" cy="2672574"/>
          </a:xfrm>
          <a:prstGeom prst="rect">
            <a:avLst/>
          </a:prstGeom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19561" y="2367023"/>
            <a:ext cx="5586944" cy="257757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2469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9205" y="290284"/>
            <a:ext cx="9350795" cy="1070918"/>
          </a:xfrm>
        </p:spPr>
        <p:txBody>
          <a:bodyPr>
            <a:normAutofit/>
          </a:bodyPr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29206" y="1473702"/>
            <a:ext cx="9350796" cy="5083356"/>
          </a:xfrm>
        </p:spPr>
        <p:txBody>
          <a:bodyPr/>
          <a:lstStyle>
            <a:lvl1pPr>
              <a:defRPr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5999E98-9AA7-41D8-B304-4D2BDA62FCDE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1" y="462425"/>
            <a:ext cx="305843" cy="2778724"/>
          </a:xfrm>
          <a:prstGeom prst="rect">
            <a:avLst/>
          </a:prstGeom>
        </p:spPr>
      </p:pic>
      <p:cxnSp>
        <p:nvCxnSpPr>
          <p:cNvPr id="7" name="Łącznik prosty 6"/>
          <p:cNvCxnSpPr/>
          <p:nvPr userDrawn="1"/>
        </p:nvCxnSpPr>
        <p:spPr>
          <a:xfrm>
            <a:off x="729205" y="1361202"/>
            <a:ext cx="9362814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az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592" y="6030410"/>
            <a:ext cx="1773407" cy="82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34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1" y="462425"/>
            <a:ext cx="305843" cy="277872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622" y="4977114"/>
            <a:ext cx="4002378" cy="1880886"/>
          </a:xfrm>
          <a:prstGeom prst="rect">
            <a:avLst/>
          </a:prstGeom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29205" y="3125164"/>
            <a:ext cx="5586944" cy="257757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5999E98-9AA7-41D8-B304-4D2BDA62FCD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Tytuł 1"/>
          <p:cNvSpPr>
            <a:spLocks noGrp="1"/>
          </p:cNvSpPr>
          <p:nvPr>
            <p:ph type="title"/>
          </p:nvPr>
        </p:nvSpPr>
        <p:spPr>
          <a:xfrm>
            <a:off x="729205" y="290284"/>
            <a:ext cx="9350795" cy="2308232"/>
          </a:xfrm>
        </p:spPr>
        <p:txBody>
          <a:bodyPr>
            <a:normAutofit/>
          </a:bodyPr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64659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29205" y="1478383"/>
            <a:ext cx="4500000" cy="507288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580000" y="1478383"/>
            <a:ext cx="4500000" cy="5072887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2" name="Tytuł 1"/>
          <p:cNvSpPr>
            <a:spLocks noGrp="1"/>
          </p:cNvSpPr>
          <p:nvPr>
            <p:ph type="title"/>
          </p:nvPr>
        </p:nvSpPr>
        <p:spPr>
          <a:xfrm>
            <a:off x="729205" y="290284"/>
            <a:ext cx="9350795" cy="1070918"/>
          </a:xfrm>
        </p:spPr>
        <p:txBody>
          <a:bodyPr>
            <a:normAutofit/>
          </a:bodyPr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1" y="462425"/>
            <a:ext cx="305843" cy="2778724"/>
          </a:xfrm>
          <a:prstGeom prst="rect">
            <a:avLst/>
          </a:prstGeom>
        </p:spPr>
      </p:pic>
      <p:cxnSp>
        <p:nvCxnSpPr>
          <p:cNvPr id="14" name="Łącznik prosty 13"/>
          <p:cNvCxnSpPr/>
          <p:nvPr userDrawn="1"/>
        </p:nvCxnSpPr>
        <p:spPr>
          <a:xfrm>
            <a:off x="729205" y="1361202"/>
            <a:ext cx="9362814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5999E98-9AA7-41D8-B304-4D2BDA62FCDE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592" y="6030410"/>
            <a:ext cx="1773407" cy="82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57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1"/>
          <p:cNvSpPr>
            <a:spLocks noGrp="1"/>
          </p:cNvSpPr>
          <p:nvPr>
            <p:ph type="title"/>
          </p:nvPr>
        </p:nvSpPr>
        <p:spPr>
          <a:xfrm>
            <a:off x="729205" y="290284"/>
            <a:ext cx="9350795" cy="1070918"/>
          </a:xfrm>
        </p:spPr>
        <p:txBody>
          <a:bodyPr>
            <a:normAutofit/>
          </a:bodyPr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cxnSp>
        <p:nvCxnSpPr>
          <p:cNvPr id="11" name="Łącznik prosty 10"/>
          <p:cNvCxnSpPr/>
          <p:nvPr userDrawn="1"/>
        </p:nvCxnSpPr>
        <p:spPr>
          <a:xfrm>
            <a:off x="729205" y="1361202"/>
            <a:ext cx="9362814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1" y="462425"/>
            <a:ext cx="305843" cy="2778724"/>
          </a:xfrm>
          <a:prstGeom prst="rect">
            <a:avLst/>
          </a:prstGeom>
        </p:spPr>
      </p:pic>
      <p:sp>
        <p:nvSpPr>
          <p:cNvPr id="13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5999E98-9AA7-41D8-B304-4D2BDA62FCDE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592" y="6030410"/>
            <a:ext cx="1773407" cy="82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46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590570" y="1478383"/>
            <a:ext cx="4489430" cy="5072888"/>
          </a:xfr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14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5999E98-9AA7-41D8-B304-4D2BDA62FCD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15" name="Tytuł 1"/>
          <p:cNvSpPr>
            <a:spLocks noGrp="1"/>
          </p:cNvSpPr>
          <p:nvPr>
            <p:ph type="title"/>
          </p:nvPr>
        </p:nvSpPr>
        <p:spPr>
          <a:xfrm>
            <a:off x="729205" y="290284"/>
            <a:ext cx="9350795" cy="1070918"/>
          </a:xfrm>
        </p:spPr>
        <p:txBody>
          <a:bodyPr>
            <a:normAutofit/>
          </a:bodyPr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1" y="462425"/>
            <a:ext cx="305843" cy="2778724"/>
          </a:xfrm>
          <a:prstGeom prst="rect">
            <a:avLst/>
          </a:prstGeom>
        </p:spPr>
      </p:pic>
      <p:cxnSp>
        <p:nvCxnSpPr>
          <p:cNvPr id="18" name="Łącznik prosty 17"/>
          <p:cNvCxnSpPr/>
          <p:nvPr userDrawn="1"/>
        </p:nvCxnSpPr>
        <p:spPr>
          <a:xfrm>
            <a:off x="729205" y="1361202"/>
            <a:ext cx="9362814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zawartości 2"/>
          <p:cNvSpPr>
            <a:spLocks noGrp="1"/>
          </p:cNvSpPr>
          <p:nvPr>
            <p:ph sz="half" idx="13"/>
          </p:nvPr>
        </p:nvSpPr>
        <p:spPr>
          <a:xfrm>
            <a:off x="729205" y="1478383"/>
            <a:ext cx="4500000" cy="507288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592" y="6030410"/>
            <a:ext cx="1773407" cy="82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017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19561" y="375615"/>
            <a:ext cx="7434805" cy="1742552"/>
          </a:xfrm>
        </p:spPr>
        <p:txBody>
          <a:bodyPr anchor="b"/>
          <a:lstStyle>
            <a:lvl1pPr algn="l"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1" y="462425"/>
            <a:ext cx="305843" cy="277872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972" y="4185426"/>
            <a:ext cx="5687028" cy="2672574"/>
          </a:xfrm>
          <a:prstGeom prst="rect">
            <a:avLst/>
          </a:prstGeom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19561" y="2367023"/>
            <a:ext cx="5586944" cy="257757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3192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29206" y="1473702"/>
            <a:ext cx="9350796" cy="5083356"/>
          </a:xfrm>
        </p:spPr>
        <p:txBody>
          <a:bodyPr/>
          <a:lstStyle>
            <a:lvl1pPr>
              <a:defRPr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439992" y="105649"/>
            <a:ext cx="1441048" cy="1070918"/>
          </a:xfrm>
        </p:spPr>
        <p:txBody>
          <a:bodyPr/>
          <a:lstStyle>
            <a:lvl1pPr>
              <a:defRPr sz="54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5999E98-9AA7-41D8-B304-4D2BDA62FCDE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1" y="462425"/>
            <a:ext cx="305843" cy="2778724"/>
          </a:xfrm>
          <a:prstGeom prst="rect">
            <a:avLst/>
          </a:prstGeom>
        </p:spPr>
      </p:pic>
      <p:cxnSp>
        <p:nvCxnSpPr>
          <p:cNvPr id="7" name="Łącznik prosty 6"/>
          <p:cNvCxnSpPr/>
          <p:nvPr userDrawn="1"/>
        </p:nvCxnSpPr>
        <p:spPr>
          <a:xfrm>
            <a:off x="729205" y="1018300"/>
            <a:ext cx="9362814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az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592" y="6030410"/>
            <a:ext cx="1773407" cy="827590"/>
          </a:xfrm>
          <a:prstGeom prst="rect">
            <a:avLst/>
          </a:prstGeom>
        </p:spPr>
      </p:pic>
      <p:sp>
        <p:nvSpPr>
          <p:cNvPr id="11" name="Tytuł 1"/>
          <p:cNvSpPr>
            <a:spLocks noGrp="1"/>
          </p:cNvSpPr>
          <p:nvPr>
            <p:ph type="title"/>
          </p:nvPr>
        </p:nvSpPr>
        <p:spPr>
          <a:xfrm>
            <a:off x="729205" y="202362"/>
            <a:ext cx="9350795" cy="921448"/>
          </a:xfrm>
        </p:spPr>
        <p:txBody>
          <a:bodyPr>
            <a:normAutofit/>
          </a:bodyPr>
          <a:lstStyle>
            <a:lvl1pPr>
              <a:defRPr sz="28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924391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1" y="462425"/>
            <a:ext cx="305843" cy="277872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622" y="4977114"/>
            <a:ext cx="4002378" cy="1880886"/>
          </a:xfrm>
          <a:prstGeom prst="rect">
            <a:avLst/>
          </a:prstGeom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29205" y="3125164"/>
            <a:ext cx="5586944" cy="257757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5999E98-9AA7-41D8-B304-4D2BDA62FCDE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ytuł 1"/>
          <p:cNvSpPr>
            <a:spLocks noGrp="1"/>
          </p:cNvSpPr>
          <p:nvPr>
            <p:ph type="title"/>
          </p:nvPr>
        </p:nvSpPr>
        <p:spPr>
          <a:xfrm>
            <a:off x="729205" y="290284"/>
            <a:ext cx="9350795" cy="2308232"/>
          </a:xfrm>
        </p:spPr>
        <p:txBody>
          <a:bodyPr>
            <a:normAutofit/>
          </a:bodyPr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644050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29205" y="1478383"/>
            <a:ext cx="4500000" cy="507288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580000" y="1478383"/>
            <a:ext cx="4500000" cy="5072887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2" name="Tytuł 1"/>
          <p:cNvSpPr>
            <a:spLocks noGrp="1"/>
          </p:cNvSpPr>
          <p:nvPr>
            <p:ph type="title"/>
          </p:nvPr>
        </p:nvSpPr>
        <p:spPr>
          <a:xfrm>
            <a:off x="729205" y="290284"/>
            <a:ext cx="9350795" cy="1070918"/>
          </a:xfrm>
        </p:spPr>
        <p:txBody>
          <a:bodyPr>
            <a:normAutofit/>
          </a:bodyPr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1" y="462425"/>
            <a:ext cx="305843" cy="2778724"/>
          </a:xfrm>
          <a:prstGeom prst="rect">
            <a:avLst/>
          </a:prstGeom>
        </p:spPr>
      </p:pic>
      <p:cxnSp>
        <p:nvCxnSpPr>
          <p:cNvPr id="14" name="Łącznik prosty 13"/>
          <p:cNvCxnSpPr/>
          <p:nvPr userDrawn="1"/>
        </p:nvCxnSpPr>
        <p:spPr>
          <a:xfrm>
            <a:off x="729205" y="1361202"/>
            <a:ext cx="9362814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5999E98-9AA7-41D8-B304-4D2BDA62FCDE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592" y="6030410"/>
            <a:ext cx="1773407" cy="82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981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1"/>
          <p:cNvSpPr>
            <a:spLocks noGrp="1"/>
          </p:cNvSpPr>
          <p:nvPr>
            <p:ph type="title"/>
          </p:nvPr>
        </p:nvSpPr>
        <p:spPr>
          <a:xfrm>
            <a:off x="729205" y="290284"/>
            <a:ext cx="9350795" cy="1070918"/>
          </a:xfrm>
        </p:spPr>
        <p:txBody>
          <a:bodyPr>
            <a:normAutofit/>
          </a:bodyPr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cxnSp>
        <p:nvCxnSpPr>
          <p:cNvPr id="11" name="Łącznik prosty 10"/>
          <p:cNvCxnSpPr/>
          <p:nvPr userDrawn="1"/>
        </p:nvCxnSpPr>
        <p:spPr>
          <a:xfrm>
            <a:off x="729205" y="1361202"/>
            <a:ext cx="9362814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1" y="462425"/>
            <a:ext cx="305843" cy="2778724"/>
          </a:xfrm>
          <a:prstGeom prst="rect">
            <a:avLst/>
          </a:prstGeom>
        </p:spPr>
      </p:pic>
      <p:sp>
        <p:nvSpPr>
          <p:cNvPr id="13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5999E98-9AA7-41D8-B304-4D2BDA62FCDE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592" y="6030410"/>
            <a:ext cx="1773407" cy="82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268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590570" y="1478383"/>
            <a:ext cx="4489430" cy="5072888"/>
          </a:xfr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14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5999E98-9AA7-41D8-B304-4D2BDA62FCDE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Tytuł 1"/>
          <p:cNvSpPr>
            <a:spLocks noGrp="1"/>
          </p:cNvSpPr>
          <p:nvPr>
            <p:ph type="title"/>
          </p:nvPr>
        </p:nvSpPr>
        <p:spPr>
          <a:xfrm>
            <a:off x="729205" y="290284"/>
            <a:ext cx="9350795" cy="1070918"/>
          </a:xfrm>
        </p:spPr>
        <p:txBody>
          <a:bodyPr>
            <a:normAutofit/>
          </a:bodyPr>
          <a:lstStyle>
            <a:lvl1pPr>
              <a:defRPr sz="60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1" y="462425"/>
            <a:ext cx="305843" cy="2778724"/>
          </a:xfrm>
          <a:prstGeom prst="rect">
            <a:avLst/>
          </a:prstGeom>
        </p:spPr>
      </p:pic>
      <p:cxnSp>
        <p:nvCxnSpPr>
          <p:cNvPr id="18" name="Łącznik prosty 17"/>
          <p:cNvCxnSpPr/>
          <p:nvPr userDrawn="1"/>
        </p:nvCxnSpPr>
        <p:spPr>
          <a:xfrm>
            <a:off x="729205" y="1361202"/>
            <a:ext cx="9362814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zawartości 2"/>
          <p:cNvSpPr>
            <a:spLocks noGrp="1"/>
          </p:cNvSpPr>
          <p:nvPr>
            <p:ph sz="half" idx="13"/>
          </p:nvPr>
        </p:nvSpPr>
        <p:spPr>
          <a:xfrm>
            <a:off x="729205" y="1478383"/>
            <a:ext cx="4500000" cy="507288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592" y="6030410"/>
            <a:ext cx="1773407" cy="82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72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5558-7B14-4FBE-A582-715712AB4460}" type="datetimeFigureOut">
              <a:rPr lang="pl-PL" smtClean="0"/>
              <a:t>24.03.2017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9597-F4CB-463D-9FAA-2CF61D1C8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2608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5558-7B14-4FBE-A582-715712AB4460}" type="datetimeFigureOut">
              <a:rPr lang="pl-PL" smtClean="0"/>
              <a:t>24.03.2017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9597-F4CB-463D-9FAA-2CF61D1C8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5140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5558-7B14-4FBE-A582-715712AB4460}" type="datetimeFigureOut">
              <a:rPr lang="pl-PL" smtClean="0"/>
              <a:t>24.03.2017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9597-F4CB-463D-9FAA-2CF61D1C8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0115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5558-7B14-4FBE-A582-715712AB4460}" type="datetimeFigureOut">
              <a:rPr lang="pl-PL" smtClean="0"/>
              <a:t>24.03.2017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9597-F4CB-463D-9FAA-2CF61D1C8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9922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5558-7B14-4FBE-A582-715712AB4460}" type="datetimeFigureOut">
              <a:rPr lang="pl-PL" smtClean="0"/>
              <a:t>24.03.2017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9597-F4CB-463D-9FAA-2CF61D1C8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5094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5558-7B14-4FBE-A582-715712AB4460}" type="datetimeFigureOut">
              <a:rPr lang="pl-PL" smtClean="0"/>
              <a:t>24.03.2017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9597-F4CB-463D-9FAA-2CF61D1C8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7444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5558-7B14-4FBE-A582-715712AB4460}" type="datetimeFigureOut">
              <a:rPr lang="pl-PL" smtClean="0"/>
              <a:t>24.03.2017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9597-F4CB-463D-9FAA-2CF61D1C8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96626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5558-7B14-4FBE-A582-715712AB4460}" type="datetimeFigureOut">
              <a:rPr lang="pl-PL" smtClean="0"/>
              <a:t>24.03.2017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9597-F4CB-463D-9FAA-2CF61D1C8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73152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5558-7B14-4FBE-A582-715712AB4460}" type="datetimeFigureOut">
              <a:rPr lang="pl-PL" smtClean="0"/>
              <a:t>24.03.2017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9597-F4CB-463D-9FAA-2CF61D1C8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57375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5558-7B14-4FBE-A582-715712AB4460}" type="datetimeFigureOut">
              <a:rPr lang="pl-PL" smtClean="0"/>
              <a:t>24.03.2017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9597-F4CB-463D-9FAA-2CF61D1C8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88110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5558-7B14-4FBE-A582-715712AB4460}" type="datetimeFigureOut">
              <a:rPr lang="pl-PL" smtClean="0"/>
              <a:t>24.03.2017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9597-F4CB-463D-9FAA-2CF61D1C8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319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41553-1997-4AC6-A6AD-AD123CDF8A16}" type="datetimeFigureOut">
              <a:rPr lang="pl-PL" smtClean="0"/>
              <a:t>24.03.2017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99E98-9AA7-41D8-B304-4D2BDA62FC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2868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2" r:id="rId4"/>
    <p:sldLayoutId id="2147483654" r:id="rId5"/>
    <p:sldLayoutId id="2147483657" r:id="rId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41553-1997-4AC6-A6AD-AD123CDF8A16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24.03.2017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99E98-9AA7-41D8-B304-4D2BDA62FCDE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88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85558-7B14-4FBE-A582-715712AB4460}" type="datetimeFigureOut">
              <a:rPr lang="pl-PL" smtClean="0"/>
              <a:t>24.03.2017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09597-F4CB-463D-9FAA-2CF61D1C8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1611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chart" Target="../charts/chart10.xml"/><Relationship Id="rId7" Type="http://schemas.openxmlformats.org/officeDocument/2006/relationships/image" Target="../media/image7.jp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chart" Target="../charts/chart22.xml"/><Relationship Id="rId7" Type="http://schemas.openxmlformats.org/officeDocument/2006/relationships/chart" Target="../charts/chart26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chart" Target="../charts/char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2.xml"/><Relationship Id="rId5" Type="http://schemas.openxmlformats.org/officeDocument/2006/relationships/image" Target="../media/image7.jpg"/><Relationship Id="rId4" Type="http://schemas.openxmlformats.org/officeDocument/2006/relationships/chart" Target="../charts/chart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biuro@maison.pl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g"/><Relationship Id="rId4" Type="http://schemas.openxmlformats.org/officeDocument/2006/relationships/hyperlink" Target="http://www.maison.p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/>
          <a:srcRect t="31068" b="53167"/>
          <a:stretch/>
        </p:blipFill>
        <p:spPr>
          <a:xfrm>
            <a:off x="4562816" y="5791225"/>
            <a:ext cx="3660866" cy="1026539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719561" y="1631992"/>
            <a:ext cx="8335949" cy="18635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sz="5400" dirty="0">
                <a:latin typeface="+mn-lt"/>
              </a:rPr>
              <a:t>Czego Polacy nie wiedzą </a:t>
            </a:r>
          </a:p>
          <a:p>
            <a:r>
              <a:rPr lang="pl-PL" sz="5400" dirty="0">
                <a:latin typeface="+mn-lt"/>
              </a:rPr>
              <a:t>o podatkach?</a:t>
            </a:r>
          </a:p>
        </p:txBody>
      </p:sp>
      <p:sp>
        <p:nvSpPr>
          <p:cNvPr id="6" name="Podtytuł 2"/>
          <p:cNvSpPr>
            <a:spLocks noGrp="1"/>
          </p:cNvSpPr>
          <p:nvPr>
            <p:ph type="subTitle" idx="1"/>
          </p:nvPr>
        </p:nvSpPr>
        <p:spPr>
          <a:xfrm>
            <a:off x="719561" y="3478068"/>
            <a:ext cx="5586944" cy="2577571"/>
          </a:xfrm>
        </p:spPr>
        <p:txBody>
          <a:bodyPr/>
          <a:lstStyle/>
          <a:p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Raport z badania ilościowego przeprowadzonego na zlecenie </a:t>
            </a:r>
          </a:p>
          <a:p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Związku Przedsiębiorców i Pracodawców </a:t>
            </a:r>
          </a:p>
        </p:txBody>
      </p:sp>
      <p:sp>
        <p:nvSpPr>
          <p:cNvPr id="9" name="Podtytuł 2"/>
          <p:cNvSpPr txBox="1">
            <a:spLocks/>
          </p:cNvSpPr>
          <p:nvPr/>
        </p:nvSpPr>
        <p:spPr>
          <a:xfrm>
            <a:off x="695689" y="6202496"/>
            <a:ext cx="5586944" cy="3046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189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latin typeface="+mn-lt"/>
              </a:rPr>
              <a:t>Warszawa, 23 marca 2017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446" y="220769"/>
            <a:ext cx="1683105" cy="110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24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3999" y="1467956"/>
            <a:ext cx="9144000" cy="3190578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Koalicję „Polacy na rzecz sprawiedliwych podatków” tworzą Centrum im. Adama </a:t>
            </a:r>
            <a:r>
              <a:rPr lang="pl-PL" dirty="0" err="1"/>
              <a:t>Smitha</a:t>
            </a:r>
            <a:r>
              <a:rPr lang="pl-PL" dirty="0"/>
              <a:t>, Forum dla Wolności i Rozwoju, Fundacja Klubu Ronina, Instytut Jagielloński, Polskie Stowarzyszenie Przedsiębiorców, </a:t>
            </a:r>
            <a:r>
              <a:rPr lang="pl-PL" dirty="0" err="1"/>
              <a:t>Warsaw</a:t>
            </a:r>
            <a:r>
              <a:rPr lang="pl-PL" dirty="0"/>
              <a:t> Enterprise </a:t>
            </a:r>
            <a:r>
              <a:rPr lang="pl-PL" dirty="0" err="1"/>
              <a:t>Institute</a:t>
            </a:r>
            <a:r>
              <a:rPr lang="pl-PL" dirty="0"/>
              <a:t> oraz Związek Przedsiębiorców i Pracodawców.</a:t>
            </a:r>
          </a:p>
          <a:p>
            <a:r>
              <a:rPr lang="pl-PL" dirty="0"/>
              <a:t>Celem koalicji jest wprowadzenie bezspornego, taniego w poborze, prostego i efektywnego systemu podatkowego, który przyniesie nie mniejsze niż obecnie przychody dla budżetu i uwolni ludzi oraz przedsiębiorców od biurokratycznej mitręgi i potrzeby przebijania się przez gąszcz niezrozumiałych, a często sprzecznych ze sobą przepisów podatkowych. Nasza propozycja zawiera również 20% podwyżkę dla pracowników, bez zwiększania łącznych kosztów pracy dla przedsiębiorców.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446" y="220769"/>
            <a:ext cx="1683105" cy="1104537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247" y="4571240"/>
            <a:ext cx="1643902" cy="1643902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71" y="4696529"/>
            <a:ext cx="1428631" cy="1428631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00" y="4366451"/>
            <a:ext cx="2157114" cy="2157114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149" y="4705256"/>
            <a:ext cx="1457897" cy="1457897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8" y="4696528"/>
            <a:ext cx="1428631" cy="1428631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159" y="4418623"/>
            <a:ext cx="1796519" cy="1796519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942" y="4318426"/>
            <a:ext cx="2149530" cy="214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03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Spis treści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765336"/>
              </p:ext>
            </p:extLst>
          </p:nvPr>
        </p:nvGraphicFramePr>
        <p:xfrm>
          <a:off x="758188" y="2083095"/>
          <a:ext cx="9241802" cy="3566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38803">
                  <a:extLst>
                    <a:ext uri="{9D8B030D-6E8A-4147-A177-3AD203B41FA5}">
                      <a16:colId xmlns:a16="http://schemas.microsoft.com/office/drawing/2014/main" val="2672299790"/>
                    </a:ext>
                  </a:extLst>
                </a:gridCol>
                <a:gridCol w="902999">
                  <a:extLst>
                    <a:ext uri="{9D8B030D-6E8A-4147-A177-3AD203B41FA5}">
                      <a16:colId xmlns:a16="http://schemas.microsoft.com/office/drawing/2014/main" val="41102059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pl-PL" sz="1600" b="1" dirty="0">
                          <a:latin typeface="+mn-lt"/>
                        </a:rPr>
                        <a:t>OPIS BADANIA	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pl-PL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624573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kern="1200" dirty="0">
                          <a:latin typeface="+mn-lt"/>
                        </a:rPr>
                        <a:t>PODSUMOWANIE</a:t>
                      </a:r>
                      <a:endParaRPr lang="pl-PL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59982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WYNIKI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447675" indent="0"/>
                      <a:r>
                        <a:rPr lang="pl-PL" sz="1600" kern="1200" dirty="0">
                          <a:solidFill>
                            <a:schemeClr val="tx1"/>
                          </a:solidFill>
                          <a:latin typeface="+mn-lt"/>
                        </a:rPr>
                        <a:t>OBECNY SYSTEM</a:t>
                      </a:r>
                      <a:r>
                        <a:rPr lang="pl-PL" sz="1600" kern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PODATKOWY OCZAMI POLAKÓW</a:t>
                      </a:r>
                      <a:endParaRPr lang="pl-PL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992544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447675" indent="0"/>
                      <a:r>
                        <a:rPr lang="pl-PL" sz="1600" dirty="0">
                          <a:latin typeface="+mn-lt"/>
                        </a:rPr>
                        <a:t>PREFERENCJE RODZAJU SYSTEMU PODATKOWEGO I OCENA PROPOZYCJI NOWEGO SYSTEMU</a:t>
                      </a:r>
                      <a:endParaRPr lang="pl-PL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ANEKS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Charakterystyka próby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/>
          <a:p>
            <a:fld id="{45999E98-9AA7-41D8-B304-4D2BDA62FCDE}" type="slidenum">
              <a:rPr lang="pl-PL" smtClean="0"/>
              <a:pPr/>
              <a:t>3</a:t>
            </a:fld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18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n-lt"/>
              </a:rPr>
              <a:t>Opis badania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412" y="5650914"/>
            <a:ext cx="1683105" cy="110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98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Opis badania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74" y="1562063"/>
            <a:ext cx="1106385" cy="1106385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478" y="3257320"/>
            <a:ext cx="954423" cy="95442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2428568" y="3245974"/>
            <a:ext cx="75531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/>
              <a:t>METODA/ PRÓBA</a:t>
            </a:r>
          </a:p>
          <a:p>
            <a:pPr algn="just"/>
            <a:r>
              <a:rPr lang="pl-PL" dirty="0"/>
              <a:t>Badanie przeprowadzono metodą CAWI na Ogólnopolskim Panelu Badawczym Ariadna. Badanie zrealizowano na ogólnopolskiej próbie N=1063, reprezentatywnej ze względu na płeć, wiek i wielkość miejsca zamieszkania. Dokładna struktura próby została przedstawiona na str. 24.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2418626" y="5046421"/>
            <a:ext cx="7189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/>
              <a:t>REALIZACJA</a:t>
            </a:r>
            <a:endParaRPr lang="pl-PL" dirty="0"/>
          </a:p>
          <a:p>
            <a:pPr algn="just"/>
            <a:r>
              <a:rPr lang="pl-PL" dirty="0"/>
              <a:t>Badanie zrealizowano lutym 2017 roku. 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01" y="4800615"/>
            <a:ext cx="944962" cy="944962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2428568" y="1699756"/>
            <a:ext cx="75531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/>
              <a:t>GŁÓWNY CEL BADANIA</a:t>
            </a:r>
          </a:p>
          <a:p>
            <a:pPr algn="just"/>
            <a:r>
              <a:rPr lang="pl-PL" dirty="0"/>
              <a:t>Poznanie wiedzy i opinii Polaków na temat obecnego systemu podatkowego oraz postrzeganie propozycji nowych rozwiązań. 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82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n-lt"/>
              </a:rPr>
              <a:t>Podsumowanie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412" y="5650914"/>
            <a:ext cx="1683105" cy="110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777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9205" y="214834"/>
            <a:ext cx="9350795" cy="1070918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Podsumowanie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02366" y="1322805"/>
            <a:ext cx="10210034" cy="5598070"/>
          </a:xfrm>
        </p:spPr>
        <p:txBody>
          <a:bodyPr>
            <a:noAutofit/>
          </a:bodyPr>
          <a:lstStyle/>
          <a:p>
            <a:pPr algn="just"/>
            <a:r>
              <a:rPr lang="pl-PL" sz="1300" b="1" dirty="0">
                <a:latin typeface="+mn-lt"/>
              </a:rPr>
              <a:t>POSTRZEGANIE OBECNEGO SYSTEMU PODATKOWEGO</a:t>
            </a:r>
            <a:r>
              <a:rPr lang="pl-PL" sz="1300" dirty="0">
                <a:latin typeface="+mn-lt"/>
              </a:rPr>
              <a:t>. Dla większości Polaków obecny system podatkowy jest nieodpowiedni, przede wszystkim ze względu na jego skomplikowanie i niezrozumienie. 93% Polaków uważa, że system ten powinien zostać uproszczony. Obecny system jest postrzegany jako nieprzyjazny, niesprawiedliwy, skomplikowany i niezrozumiały. </a:t>
            </a:r>
          </a:p>
          <a:p>
            <a:pPr algn="just"/>
            <a:r>
              <a:rPr lang="pl-PL" sz="1300" b="1" dirty="0">
                <a:latin typeface="+mn-lt"/>
              </a:rPr>
              <a:t>WIEDZA NA TEMAT PODATKÓW. </a:t>
            </a:r>
            <a:r>
              <a:rPr lang="pl-PL" sz="1300" dirty="0">
                <a:latin typeface="+mn-lt"/>
              </a:rPr>
              <a:t>Wiedza Polaków na temat istniejącego w Polsce systemu podatkowego jest bardzo mała. Po pierwsze bardzo mała jest faktyczna wiedza na temat rodzajów podatków: PIT, VAT, CIT. Chociaż 90% twierdzi, że słyszało o podatku PIT, to cały czas 16% pracujących na umowę o pracę jest przekonana, że nie płaci takiego podatku. Podobnie z podatkiem VAT – 90% słyszało o takim podatku, 70% twierdzi, że wie na czym on polega, ale tylko 42% uważa, że płaci taki podatek. Ponadto 21% Polaków jest przekonana, że nie płaci żadnych podatków, ani PIT-u, ani CIT-u, ani nawet VAT-u.</a:t>
            </a:r>
          </a:p>
          <a:p>
            <a:pPr algn="just"/>
            <a:r>
              <a:rPr lang="pl-PL" sz="1300" dirty="0">
                <a:latin typeface="+mn-lt"/>
              </a:rPr>
              <a:t>Uzupełnieniem braku wiedzy na temat podatków jest brak świadomości wysokości wynagrodzenia z uwzględnieniem zawartych w nim podatków. Spośród osób pracujących 82% orientuje się ile wynosi ich wynagrodzenie netto, 72% twierdzi, że wie ile wynosi kwota brutto (choć prawdopodobnie wynik ten jest zawyżony), natomiast tylko 36% ma świadomość dodatkowych kosztów ich wynagrodzenia dla pracodawcy.</a:t>
            </a:r>
          </a:p>
          <a:p>
            <a:pPr algn="just"/>
            <a:r>
              <a:rPr lang="pl-PL" sz="1300" dirty="0">
                <a:latin typeface="+mn-lt"/>
              </a:rPr>
              <a:t>W świetle toczącej się od lat w mediach dyskusji o tym, czy Polacy wolą system podatkowy progresywny czy liniowy interesujące są wyniki pokazujące, że poparcie zależy od sformułowania pytania. Jeżeli operuje się tylko nazwą systemu podatkowego (bez jego wyjaśnienia) to 10% jest za obecnie istniejącym systemem progresywnym, 20% za liniowym, ale równocześnie aż 69% nie ma zdania na ten temat (gdyż prawdopodobnie nie ma wiedzy). Natomiast gdy zada się pytanie z podaniem przykładu na konkretnych kwotach (czyli dostarczy wiedzy respondentom), to okazuje się, że poparcie dla liniowego podatku drastycznie wzrasta – zyskuje on poparcie wśród 60% Polaków (trzykrotnie więcej niż w pytaniu bez przykładu), a poparcie progresywnego systemu pozostaje na podobnym poziomie (12%) – czyli ma pięciokrotnie mniej zwolenników niż obowiązujący obecnie podatek progresywny.</a:t>
            </a:r>
          </a:p>
          <a:p>
            <a:pPr algn="just"/>
            <a:r>
              <a:rPr lang="pl-PL" sz="1300" b="1" dirty="0">
                <a:latin typeface="+mn-lt"/>
              </a:rPr>
              <a:t>ROZLICZNIE PODATKÓW</a:t>
            </a:r>
            <a:r>
              <a:rPr lang="pl-PL" sz="1300" dirty="0">
                <a:latin typeface="+mn-lt"/>
              </a:rPr>
              <a:t>. Spośród osób pracujących na umowę o pracę 65% rozlicza się samodzielnie. Pozostała jedna trzecia (35%) rozliczających się z podatku PIT nie robi tego samodzielnie. Są to przede wszystkim osoby najmłodsze i o najniższym wykształceniu, które korzystają ze wsparcia rodziny i znajomych. Spośród osób samodzielnie rozliczających podatki aż 40% uważa to zadanie za trudne. </a:t>
            </a:r>
          </a:p>
          <a:p>
            <a:pPr algn="just"/>
            <a:r>
              <a:rPr lang="pl-PL" sz="1300" b="1" dirty="0">
                <a:latin typeface="+mn-lt"/>
              </a:rPr>
              <a:t>NOWY SYSTEM PODATKOWY. </a:t>
            </a:r>
            <a:r>
              <a:rPr lang="pl-PL" sz="1300" dirty="0">
                <a:latin typeface="+mn-lt"/>
              </a:rPr>
              <a:t>Zdecydowana większość, bo aż 70% Polaków, jest za uproszczeniem dotychczasowego systemu podatkowego i wprowadzeniem nowego, w którym pracownicy nie musieliby się rozliczać na koniec roku z podatków, gdyż wszystkie podatki byłyby odprowadzane przez pracodawcę. Zaproponowany system wprowadzenia jednego podatku stanowiącego procent od sprzedaży firm, czyli podatek prostszy dla osoby, a równocześnie trudniejszy do uniknięcia przez przedsiębiorstwa zyskuje jeszcze więcej zwolenników – 91% Polaków uważa, że taki system jest lepszy od dotychczasowego a 68% uważa, że byłby to system lepszy dla Polski niż dotychczasowy oraz postrzega taki system jako lepszy dla wszystkich: obywateli, przedsiębiorców i państwa.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/>
          <a:p>
            <a:fld id="{45999E98-9AA7-41D8-B304-4D2BDA62FCDE}" type="slidenum">
              <a:rPr lang="pl-PL" smtClean="0"/>
              <a:pPr/>
              <a:t>7</a:t>
            </a:fld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67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n-lt"/>
              </a:rPr>
              <a:t>Obecny system podatkowy oczami Polaków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412" y="5650914"/>
            <a:ext cx="1683105" cy="110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50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>
                <a:latin typeface="+mn-lt"/>
              </a:rPr>
              <a:t>Ocena obecnego systemu podatkowego</a:t>
            </a:r>
          </a:p>
        </p:txBody>
      </p:sp>
      <p:sp>
        <p:nvSpPr>
          <p:cNvPr id="4" name="Symbol zastępczy zawartości 2"/>
          <p:cNvSpPr>
            <a:spLocks noGrp="1"/>
          </p:cNvSpPr>
          <p:nvPr>
            <p:ph idx="1"/>
          </p:nvPr>
        </p:nvSpPr>
        <p:spPr>
          <a:xfrm>
            <a:off x="729206" y="1473701"/>
            <a:ext cx="9350796" cy="490565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Które określenie z każdej z podanych poniżej par twoim zdaniem lepiej opisuje obecny system podatkowy w Polsce?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N=1063</a:t>
            </a:r>
          </a:p>
        </p:txBody>
      </p:sp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4266427958"/>
              </p:ext>
            </p:extLst>
          </p:nvPr>
        </p:nvGraphicFramePr>
        <p:xfrm>
          <a:off x="1944794" y="2078008"/>
          <a:ext cx="7131473" cy="3132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733778" y="2326685"/>
            <a:ext cx="14675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Powinien zostać uproszczony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8969599" y="2326685"/>
            <a:ext cx="13427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/>
              <a:t>Powinien zostać </a:t>
            </a:r>
          </a:p>
          <a:p>
            <a:pPr algn="r"/>
            <a:r>
              <a:rPr lang="pl-PL" sz="1100" dirty="0"/>
              <a:t>jaki jest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733778" y="2946186"/>
            <a:ext cx="14675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Nieprzyjazny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8844837" y="2946186"/>
            <a:ext cx="14675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/>
              <a:t>Przyjazny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733778" y="3499125"/>
            <a:ext cx="14675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Niesprawiedliwy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8844837" y="3511000"/>
            <a:ext cx="14675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/>
              <a:t>Sprawiedliwy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733778" y="4088275"/>
            <a:ext cx="14675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Skomplikowany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8844837" y="4088275"/>
            <a:ext cx="14675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/>
              <a:t>Prosty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733778" y="4652504"/>
            <a:ext cx="14675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Niezrozumiały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8844837" y="4641801"/>
            <a:ext cx="14675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/>
              <a:t>Zrozumiały</a:t>
            </a:r>
          </a:p>
        </p:txBody>
      </p:sp>
      <p:sp>
        <p:nvSpPr>
          <p:cNvPr id="17" name="Minus 16"/>
          <p:cNvSpPr/>
          <p:nvPr/>
        </p:nvSpPr>
        <p:spPr>
          <a:xfrm>
            <a:off x="2113056" y="1938925"/>
            <a:ext cx="610773" cy="361245"/>
          </a:xfrm>
          <a:prstGeom prst="mathMinus">
            <a:avLst/>
          </a:prstGeom>
          <a:solidFill>
            <a:srgbClr val="A40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lus 17"/>
          <p:cNvSpPr/>
          <p:nvPr/>
        </p:nvSpPr>
        <p:spPr>
          <a:xfrm>
            <a:off x="8490856" y="1939933"/>
            <a:ext cx="478743" cy="395112"/>
          </a:xfrm>
          <a:prstGeom prst="mathPlus">
            <a:avLst/>
          </a:prstGeom>
          <a:solidFill>
            <a:srgbClr val="1C5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/>
          <p:cNvSpPr/>
          <p:nvPr/>
        </p:nvSpPr>
        <p:spPr>
          <a:xfrm>
            <a:off x="651932" y="5463202"/>
            <a:ext cx="9117544" cy="8550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tx1"/>
                </a:solidFill>
              </a:rPr>
              <a:t>Obecnie funkcjonujący system podatkowy powinien zdaniem Polaków zostać uproszczony (93%). Przez większość system ten oceniany jest źle – w ich opinii jest to system nieprzyjazny (85%), niesprawiedliwy (83%), skomplikowany (77%) i niezrozumiały (73%).  </a:t>
            </a:r>
          </a:p>
        </p:txBody>
      </p:sp>
      <p:sp>
        <p:nvSpPr>
          <p:cNvPr id="20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/>
          <a:p>
            <a:fld id="{45999E98-9AA7-41D8-B304-4D2BDA62FCDE}" type="slidenum">
              <a:rPr lang="pl-PL" smtClean="0"/>
              <a:pPr/>
              <a:t>9</a:t>
            </a:fld>
            <a:endParaRPr lang="pl-PL" dirty="0"/>
          </a:p>
        </p:txBody>
      </p:sp>
      <p:pic>
        <p:nvPicPr>
          <p:cNvPr id="21" name="Obraz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025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Wykres 13"/>
          <p:cNvGraphicFramePr/>
          <p:nvPr>
            <p:extLst>
              <p:ext uri="{D42A27DB-BD31-4B8C-83A1-F6EECF244321}">
                <p14:modId xmlns:p14="http://schemas.microsoft.com/office/powerpoint/2010/main" val="3457977874"/>
              </p:ext>
            </p:extLst>
          </p:nvPr>
        </p:nvGraphicFramePr>
        <p:xfrm>
          <a:off x="3294898" y="3209957"/>
          <a:ext cx="5889168" cy="1367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Znajomość istniejących rodzajów podatków</a:t>
            </a:r>
          </a:p>
        </p:txBody>
      </p:sp>
      <p:sp>
        <p:nvSpPr>
          <p:cNvPr id="4" name="Symbol zastępczy zawartości 2"/>
          <p:cNvSpPr>
            <a:spLocks noGrp="1"/>
          </p:cNvSpPr>
          <p:nvPr>
            <p:ph idx="1"/>
          </p:nvPr>
        </p:nvSpPr>
        <p:spPr>
          <a:xfrm>
            <a:off x="729206" y="1473701"/>
            <a:ext cx="9350796" cy="426351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Które z podanych poniżej podatków są Ci znane choćby tylko ze słyszenia?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N=1063</a:t>
            </a:r>
          </a:p>
        </p:txBody>
      </p:sp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3102086026"/>
              </p:ext>
            </p:extLst>
          </p:nvPr>
        </p:nvGraphicFramePr>
        <p:xfrm>
          <a:off x="790756" y="2386939"/>
          <a:ext cx="3733050" cy="3788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Prostokąt 5"/>
          <p:cNvSpPr/>
          <p:nvPr/>
        </p:nvSpPr>
        <p:spPr>
          <a:xfrm>
            <a:off x="2660092" y="3574474"/>
            <a:ext cx="961931" cy="2280062"/>
          </a:xfrm>
          <a:prstGeom prst="rect">
            <a:avLst/>
          </a:prstGeom>
          <a:noFill/>
          <a:ln w="19050">
            <a:solidFill>
              <a:srgbClr val="1C54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" name="Łącznik łamany 7"/>
          <p:cNvCxnSpPr/>
          <p:nvPr/>
        </p:nvCxnSpPr>
        <p:spPr>
          <a:xfrm flipV="1">
            <a:off x="3621981" y="4096969"/>
            <a:ext cx="985651" cy="702716"/>
          </a:xfrm>
          <a:prstGeom prst="bentConnector3">
            <a:avLst>
              <a:gd name="adj1" fmla="val 50000"/>
            </a:avLst>
          </a:prstGeom>
          <a:ln w="19050">
            <a:solidFill>
              <a:srgbClr val="1C544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Wykres 11"/>
          <p:cNvGraphicFramePr/>
          <p:nvPr>
            <p:extLst>
              <p:ext uri="{D42A27DB-BD31-4B8C-83A1-F6EECF244321}">
                <p14:modId xmlns:p14="http://schemas.microsoft.com/office/powerpoint/2010/main" val="4105809796"/>
              </p:ext>
            </p:extLst>
          </p:nvPr>
        </p:nvGraphicFramePr>
        <p:xfrm>
          <a:off x="3289508" y="2066363"/>
          <a:ext cx="5889168" cy="932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Prostokąt 15"/>
          <p:cNvSpPr/>
          <p:nvPr/>
        </p:nvSpPr>
        <p:spPr>
          <a:xfrm rot="5400000">
            <a:off x="5797222" y="2774769"/>
            <a:ext cx="494688" cy="2802618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7" name="Wykres 16"/>
          <p:cNvGraphicFramePr/>
          <p:nvPr>
            <p:extLst>
              <p:ext uri="{D42A27DB-BD31-4B8C-83A1-F6EECF244321}">
                <p14:modId xmlns:p14="http://schemas.microsoft.com/office/powerpoint/2010/main" val="360504959"/>
              </p:ext>
            </p:extLst>
          </p:nvPr>
        </p:nvGraphicFramePr>
        <p:xfrm>
          <a:off x="3294401" y="4784184"/>
          <a:ext cx="5889168" cy="1367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pole tekstowe 18"/>
          <p:cNvSpPr txBox="1"/>
          <p:nvPr/>
        </p:nvSpPr>
        <p:spPr>
          <a:xfrm>
            <a:off x="942188" y="6615289"/>
            <a:ext cx="71632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Różnica istotna statystycznie na poziomie p&lt;0,05.</a:t>
            </a:r>
          </a:p>
        </p:txBody>
      </p:sp>
      <p:sp>
        <p:nvSpPr>
          <p:cNvPr id="20" name="Gwiazda 5-ramienna 19"/>
          <p:cNvSpPr/>
          <p:nvPr/>
        </p:nvSpPr>
        <p:spPr>
          <a:xfrm>
            <a:off x="834943" y="6593039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Gwiazda 5-ramienna 20"/>
          <p:cNvSpPr/>
          <p:nvPr/>
        </p:nvSpPr>
        <p:spPr>
          <a:xfrm>
            <a:off x="7600250" y="5759119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Gwiazda 5-ramienna 21"/>
          <p:cNvSpPr/>
          <p:nvPr/>
        </p:nvSpPr>
        <p:spPr>
          <a:xfrm>
            <a:off x="7456138" y="4128405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Gwiazda 5-ramienna 23"/>
          <p:cNvSpPr/>
          <p:nvPr/>
        </p:nvSpPr>
        <p:spPr>
          <a:xfrm>
            <a:off x="7302636" y="2583345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Prostokąt 36"/>
          <p:cNvSpPr/>
          <p:nvPr/>
        </p:nvSpPr>
        <p:spPr>
          <a:xfrm>
            <a:off x="7717083" y="1944863"/>
            <a:ext cx="2956108" cy="35150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tx1"/>
                </a:solidFill>
              </a:rPr>
              <a:t>Najbardziej znanymi podatkami wśród Polaków jest podatek dochodowy od osób fizycznych (tzw. PIT – 90%) oraz podatek pośredni od towarów i usług (tzw. VAT – 86%). Najmniej znanym podatkiem jest podatek CIT, co nie dziwi, gdyż jest to podatek odprowadzany przez pracodawców.</a:t>
            </a:r>
          </a:p>
          <a:p>
            <a:r>
              <a:rPr lang="pl-PL" sz="1400" dirty="0">
                <a:solidFill>
                  <a:schemeClr val="tx1"/>
                </a:solidFill>
              </a:rPr>
              <a:t>Znajomość podatku CIT częściej deklarują mężczyźni (różnica 12 </a:t>
            </a:r>
            <a:r>
              <a:rPr lang="pl-PL" sz="1400" dirty="0" err="1">
                <a:solidFill>
                  <a:schemeClr val="tx1"/>
                </a:solidFill>
              </a:rPr>
              <a:t>p.p</a:t>
            </a:r>
            <a:r>
              <a:rPr lang="pl-PL" sz="1400" dirty="0">
                <a:solidFill>
                  <a:schemeClr val="tx1"/>
                </a:solidFill>
              </a:rPr>
              <a:t>.) i osoby z najstarszych badanych grup (45+), jak również osoby o wyższym wykształceniu, częściej posiadające własną działalność gospodarczą.</a:t>
            </a:r>
          </a:p>
        </p:txBody>
      </p:sp>
      <p:sp>
        <p:nvSpPr>
          <p:cNvPr id="39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/>
          <a:p>
            <a:fld id="{45999E98-9AA7-41D8-B304-4D2BDA62FCDE}" type="slidenum">
              <a:rPr lang="pl-PL" smtClean="0"/>
              <a:pPr/>
              <a:t>10</a:t>
            </a:fld>
            <a:endParaRPr lang="pl-PL" dirty="0"/>
          </a:p>
        </p:txBody>
      </p:sp>
      <p:pic>
        <p:nvPicPr>
          <p:cNvPr id="23" name="Obraz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  <p:sp>
        <p:nvSpPr>
          <p:cNvPr id="25" name="Prostokąt 24"/>
          <p:cNvSpPr/>
          <p:nvPr/>
        </p:nvSpPr>
        <p:spPr>
          <a:xfrm>
            <a:off x="5875844" y="3018161"/>
            <a:ext cx="827345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1050" dirty="0"/>
              <a:t>WIEK</a:t>
            </a:r>
          </a:p>
        </p:txBody>
      </p:sp>
      <p:sp>
        <p:nvSpPr>
          <p:cNvPr id="26" name="Prostokąt 25"/>
          <p:cNvSpPr/>
          <p:nvPr/>
        </p:nvSpPr>
        <p:spPr>
          <a:xfrm>
            <a:off x="5875844" y="4610443"/>
            <a:ext cx="1151886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1050" dirty="0"/>
              <a:t>WYKSZTAŁCENIE</a:t>
            </a:r>
          </a:p>
        </p:txBody>
      </p:sp>
      <p:sp>
        <p:nvSpPr>
          <p:cNvPr id="27" name="Prostokąt 26"/>
          <p:cNvSpPr/>
          <p:nvPr/>
        </p:nvSpPr>
        <p:spPr>
          <a:xfrm>
            <a:off x="5866966" y="1895694"/>
            <a:ext cx="827345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1050" dirty="0"/>
              <a:t>PŁEĆ</a:t>
            </a:r>
          </a:p>
        </p:txBody>
      </p:sp>
    </p:spTree>
    <p:extLst>
      <p:ext uri="{BB962C8B-B14F-4D97-AF65-F5344CB8AC3E}">
        <p14:creationId xmlns:p14="http://schemas.microsoft.com/office/powerpoint/2010/main" val="1519437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Znajomość podatków a ich rozumienie (deklaracje)</a:t>
            </a:r>
          </a:p>
        </p:txBody>
      </p:sp>
      <p:sp>
        <p:nvSpPr>
          <p:cNvPr id="4" name="Symbol zastępczy zawartości 2"/>
          <p:cNvSpPr>
            <a:spLocks noGrp="1"/>
          </p:cNvSpPr>
          <p:nvPr>
            <p:ph idx="1"/>
          </p:nvPr>
        </p:nvSpPr>
        <p:spPr>
          <a:xfrm>
            <a:off x="729206" y="1473701"/>
            <a:ext cx="9350796" cy="426351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Które z tych podatków są Ci znane w taki sposób, że rozumiesz dokładnie na czym polegają?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N=1063</a:t>
            </a:r>
          </a:p>
        </p:txBody>
      </p:sp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116728935"/>
              </p:ext>
            </p:extLst>
          </p:nvPr>
        </p:nvGraphicFramePr>
        <p:xfrm>
          <a:off x="790755" y="2386939"/>
          <a:ext cx="4814399" cy="3788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rostokąt 6"/>
          <p:cNvSpPr/>
          <p:nvPr/>
        </p:nvSpPr>
        <p:spPr>
          <a:xfrm>
            <a:off x="6407685" y="2172102"/>
            <a:ext cx="3780033" cy="36248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tx1"/>
                </a:solidFill>
              </a:rPr>
              <a:t>Znajomość rodzaju podatków ze słyszenia nie oznacza jednak, iż Polacy rozumieją, na czym one polegają. </a:t>
            </a:r>
          </a:p>
          <a:p>
            <a:r>
              <a:rPr lang="pl-PL" sz="1400" dirty="0">
                <a:solidFill>
                  <a:schemeClr val="tx1"/>
                </a:solidFill>
              </a:rPr>
              <a:t>O ile podatek VAT znany jest ze słyszenia przez większość Polaków, to tylko 58% deklaruje, że rozumie, na czym on polega. I tu można mieć dalsze wątpliwości, czy osoby te rzeczywiście rozumieją na czym ten podatek polega i czy na przykład wiedzą jaka jest jego wysokość, czy tylko tak im się wydaje. Można przypuszczać, że w rzeczywistości odsetek osób mających wiedzę na temat podatku VAT jest zapewne znacznie mniejszy – zaledwie 40% Polaków ma świadomość, że jako osoby prywatne, płacą ten podatek (zob. s. 12).</a:t>
            </a:r>
          </a:p>
        </p:txBody>
      </p:sp>
      <p:sp>
        <p:nvSpPr>
          <p:cNvPr id="8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/>
          <a:p>
            <a:fld id="{45999E98-9AA7-41D8-B304-4D2BDA62FCDE}" type="slidenum">
              <a:rPr lang="pl-PL" smtClean="0"/>
              <a:pPr/>
              <a:t>11</a:t>
            </a:fld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45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Płacenie podatków</a:t>
            </a:r>
          </a:p>
        </p:txBody>
      </p:sp>
      <p:sp>
        <p:nvSpPr>
          <p:cNvPr id="4" name="Symbol zastępczy zawartości 2"/>
          <p:cNvSpPr>
            <a:spLocks noGrp="1"/>
          </p:cNvSpPr>
          <p:nvPr>
            <p:ph idx="1"/>
          </p:nvPr>
        </p:nvSpPr>
        <p:spPr>
          <a:xfrm>
            <a:off x="729206" y="1473701"/>
            <a:ext cx="9350796" cy="545104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Które z podanych poniżej podatków ty osobiście płacisz jako osoba prywatna?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N=1063</a:t>
            </a:r>
          </a:p>
        </p:txBody>
      </p:sp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3477275497"/>
              </p:ext>
            </p:extLst>
          </p:nvPr>
        </p:nvGraphicFramePr>
        <p:xfrm>
          <a:off x="734851" y="1880449"/>
          <a:ext cx="8682281" cy="3165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/>
          <a:p>
            <a:fld id="{45999E98-9AA7-41D8-B304-4D2BDA62FCDE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688769" y="5086787"/>
            <a:ext cx="8728364" cy="15315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tx1"/>
                </a:solidFill>
              </a:rPr>
              <a:t>Nieświadomość kwestii podatkowych wśród Polaków jest bardzo duża – 21% badanych osób jest przekonana, że nie płaci żadnych podatków, ani PIT-u, ani CIT-u, ani nawet VAT-u.</a:t>
            </a:r>
          </a:p>
          <a:p>
            <a:r>
              <a:rPr lang="pl-PL" sz="1400" dirty="0">
                <a:solidFill>
                  <a:schemeClr val="tx1"/>
                </a:solidFill>
              </a:rPr>
              <a:t>Spośród trzech badanych typów podatków największą świadomość ich płacenia dotyczy podatku PIT, aczkolwiek cały czas grupa osób świadomych, że płacą taki podatek jest niższa niż grupa wszystkich pracujących Polaków. 16% Polaków pracujących w oparciu o umowę o pracę uważa, że nie opłacania podatku PIT. </a:t>
            </a:r>
          </a:p>
          <a:p>
            <a:r>
              <a:rPr lang="pl-PL" sz="1400" dirty="0">
                <a:solidFill>
                  <a:schemeClr val="tx1"/>
                </a:solidFill>
              </a:rPr>
              <a:t>Powyższy wynik potwierdza po raz kolejny, że wiedza Polaków na temat obowiązującego systemu podatkowego jest bardzo niska. </a:t>
            </a:r>
            <a:endParaRPr lang="pl-PL" sz="1400" dirty="0">
              <a:solidFill>
                <a:srgbClr val="FF0000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216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>
                <a:latin typeface="+mn-lt"/>
              </a:rPr>
              <a:t>Wiedza o wysokości wynagrodzenia</a:t>
            </a:r>
          </a:p>
        </p:txBody>
      </p:sp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2740382786"/>
              </p:ext>
            </p:extLst>
          </p:nvPr>
        </p:nvGraphicFramePr>
        <p:xfrm>
          <a:off x="733778" y="1737945"/>
          <a:ext cx="9199172" cy="3165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rostokąt 5"/>
          <p:cNvSpPr/>
          <p:nvPr/>
        </p:nvSpPr>
        <p:spPr>
          <a:xfrm>
            <a:off x="733778" y="5234940"/>
            <a:ext cx="8410222" cy="1358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tx1"/>
                </a:solidFill>
              </a:rPr>
              <a:t>Przeprowadzone badanie potwierdziło wcześniejsze obserwacje, że większość pracujących w oparciu o umowy Polaków myśli o swoim wynagrodzeniu w kwotach netto (tzw. „na rękę”). Kwota brutto własnego wynagrodzenia jest znana mniejszej grupie pracujących Polaków (o 10 </a:t>
            </a:r>
            <a:r>
              <a:rPr lang="pl-PL" sz="1400" dirty="0" err="1">
                <a:solidFill>
                  <a:schemeClr val="tx1"/>
                </a:solidFill>
              </a:rPr>
              <a:t>p.p</a:t>
            </a:r>
            <a:r>
              <a:rPr lang="pl-PL" sz="1400" dirty="0">
                <a:solidFill>
                  <a:schemeClr val="tx1"/>
                </a:solidFill>
              </a:rPr>
              <a:t>.). Natomiast zdecydowanie najmniej osób orientuje się w całkowitym koszcie własnej pracy dla pracodawcy. Tylko 36% tej grupy Polaków twierdzi, że wie jaka to jest w przybliżeniu kwota. Oczywiście również w tym przypadku rzeczywista wiedza jest prawdopodobnie jeszcze niższa. </a:t>
            </a:r>
          </a:p>
        </p:txBody>
      </p:sp>
      <p:sp>
        <p:nvSpPr>
          <p:cNvPr id="7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/>
          <a:p>
            <a:fld id="{45999E98-9AA7-41D8-B304-4D2BDA62FCDE}" type="slidenum">
              <a:rPr lang="pl-PL" smtClean="0"/>
              <a:pPr/>
              <a:t>13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  <p:sp>
        <p:nvSpPr>
          <p:cNvPr id="4" name="Symbol zastępczy zawartości 2"/>
          <p:cNvSpPr>
            <a:spLocks noGrp="1"/>
          </p:cNvSpPr>
          <p:nvPr>
            <p:ph idx="1"/>
          </p:nvPr>
        </p:nvSpPr>
        <p:spPr>
          <a:xfrm>
            <a:off x="729206" y="1473701"/>
            <a:ext cx="9350796" cy="490565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Czy wiesz ile dokładnie wynosi twoje…?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Osoby pracujące w oparciu o umowy, n=510</a:t>
            </a:r>
          </a:p>
        </p:txBody>
      </p:sp>
    </p:spTree>
    <p:extLst>
      <p:ext uri="{BB962C8B-B14F-4D97-AF65-F5344CB8AC3E}">
        <p14:creationId xmlns:p14="http://schemas.microsoft.com/office/powerpoint/2010/main" val="2392329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Wykres 40"/>
          <p:cNvGraphicFramePr/>
          <p:nvPr>
            <p:extLst>
              <p:ext uri="{D42A27DB-BD31-4B8C-83A1-F6EECF244321}">
                <p14:modId xmlns:p14="http://schemas.microsoft.com/office/powerpoint/2010/main" val="3739463119"/>
              </p:ext>
            </p:extLst>
          </p:nvPr>
        </p:nvGraphicFramePr>
        <p:xfrm>
          <a:off x="5499711" y="5366959"/>
          <a:ext cx="5889168" cy="1037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0" name="Wykres 39"/>
          <p:cNvGraphicFramePr/>
          <p:nvPr>
            <p:extLst>
              <p:ext uri="{D42A27DB-BD31-4B8C-83A1-F6EECF244321}">
                <p14:modId xmlns:p14="http://schemas.microsoft.com/office/powerpoint/2010/main" val="88266918"/>
              </p:ext>
            </p:extLst>
          </p:nvPr>
        </p:nvGraphicFramePr>
        <p:xfrm>
          <a:off x="5499711" y="4577250"/>
          <a:ext cx="5889168" cy="507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Rozliczanie podatków</a:t>
            </a:r>
          </a:p>
        </p:txBody>
      </p:sp>
      <p:sp>
        <p:nvSpPr>
          <p:cNvPr id="4" name="Symbol zastępczy zawartości 2"/>
          <p:cNvSpPr>
            <a:spLocks noGrp="1"/>
          </p:cNvSpPr>
          <p:nvPr>
            <p:ph idx="1"/>
          </p:nvPr>
        </p:nvSpPr>
        <p:spPr>
          <a:xfrm>
            <a:off x="729206" y="1449279"/>
            <a:ext cx="9350796" cy="490565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Czy rozliczasz się z podatków samodzielnie?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Osoby pracujące w oparciu o umowy, n=510</a:t>
            </a:r>
          </a:p>
        </p:txBody>
      </p:sp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1763810074"/>
              </p:ext>
            </p:extLst>
          </p:nvPr>
        </p:nvGraphicFramePr>
        <p:xfrm>
          <a:off x="734851" y="1967389"/>
          <a:ext cx="6234120" cy="1377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Prostokąt 9"/>
          <p:cNvSpPr/>
          <p:nvPr/>
        </p:nvSpPr>
        <p:spPr>
          <a:xfrm>
            <a:off x="643722" y="5376043"/>
            <a:ext cx="5682013" cy="1072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 dirty="0">
                <a:solidFill>
                  <a:schemeClr val="tx1"/>
                </a:solidFill>
              </a:rPr>
              <a:t>Większość Polaków pracujących w oparciu o umowy (65%) rozlicza się samodzielnie z podatków i większość z nich twierdzi, że jest to w zasadzie łatwe. Jednak dla 40% osób tej grupy pracujących Polaków przygotowanie samodzielnego rozliczenia podatkowego jest trudne. Do tej grupy częściej należą mężczyźni niż kobiety (różnica 13 </a:t>
            </a:r>
            <a:r>
              <a:rPr lang="pl-PL" sz="1200" dirty="0" err="1">
                <a:solidFill>
                  <a:schemeClr val="tx1"/>
                </a:solidFill>
              </a:rPr>
              <a:t>p.p</a:t>
            </a:r>
            <a:r>
              <a:rPr lang="pl-PL" sz="1200" dirty="0">
                <a:solidFill>
                  <a:schemeClr val="tx1"/>
                </a:solidFill>
              </a:rPr>
              <a:t>.) oraz osoby z wykształceniem podstawowym i zawodowym. </a:t>
            </a:r>
          </a:p>
        </p:txBody>
      </p:sp>
      <p:graphicFrame>
        <p:nvGraphicFramePr>
          <p:cNvPr id="11" name="Wykres 10"/>
          <p:cNvGraphicFramePr/>
          <p:nvPr>
            <p:extLst>
              <p:ext uri="{D42A27DB-BD31-4B8C-83A1-F6EECF244321}">
                <p14:modId xmlns:p14="http://schemas.microsoft.com/office/powerpoint/2010/main" val="1897300206"/>
              </p:ext>
            </p:extLst>
          </p:nvPr>
        </p:nvGraphicFramePr>
        <p:xfrm>
          <a:off x="5494396" y="1752099"/>
          <a:ext cx="5889168" cy="1084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Wykres 11"/>
          <p:cNvGraphicFramePr/>
          <p:nvPr>
            <p:extLst>
              <p:ext uri="{D42A27DB-BD31-4B8C-83A1-F6EECF244321}">
                <p14:modId xmlns:p14="http://schemas.microsoft.com/office/powerpoint/2010/main" val="68417398"/>
              </p:ext>
            </p:extLst>
          </p:nvPr>
        </p:nvGraphicFramePr>
        <p:xfrm>
          <a:off x="5494396" y="3051041"/>
          <a:ext cx="5889168" cy="939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Prostokąt 12"/>
          <p:cNvSpPr/>
          <p:nvPr/>
        </p:nvSpPr>
        <p:spPr>
          <a:xfrm>
            <a:off x="8079845" y="1519865"/>
            <a:ext cx="827345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1050" dirty="0"/>
              <a:t>WIEK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8079845" y="2823759"/>
            <a:ext cx="1151886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1050" dirty="0"/>
              <a:t>WYKSZTAŁCENIE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942188" y="6615289"/>
            <a:ext cx="71632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Różnica istotna statystycznie na poziomie p&lt;0,05.</a:t>
            </a:r>
          </a:p>
        </p:txBody>
      </p:sp>
      <p:sp>
        <p:nvSpPr>
          <p:cNvPr id="16" name="Gwiazda 5-ramienna 15"/>
          <p:cNvSpPr/>
          <p:nvPr/>
        </p:nvSpPr>
        <p:spPr>
          <a:xfrm>
            <a:off x="834943" y="6593039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Gwiazda 5-ramienna 16"/>
          <p:cNvSpPr/>
          <p:nvPr/>
        </p:nvSpPr>
        <p:spPr>
          <a:xfrm>
            <a:off x="9864931" y="1729995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Gwiazda 5-ramienna 17"/>
          <p:cNvSpPr/>
          <p:nvPr/>
        </p:nvSpPr>
        <p:spPr>
          <a:xfrm>
            <a:off x="9633530" y="3169571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7" name="Łącznik prosty ze strzałką 26"/>
          <p:cNvCxnSpPr>
            <a:cxnSpLocks/>
          </p:cNvCxnSpPr>
          <p:nvPr/>
        </p:nvCxnSpPr>
        <p:spPr>
          <a:xfrm flipV="1">
            <a:off x="6923195" y="2840131"/>
            <a:ext cx="801403" cy="1"/>
          </a:xfrm>
          <a:prstGeom prst="straightConnector1">
            <a:avLst/>
          </a:prstGeom>
          <a:ln w="19050">
            <a:solidFill>
              <a:srgbClr val="A4023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e tekstowe 28"/>
          <p:cNvSpPr txBox="1"/>
          <p:nvPr/>
        </p:nvSpPr>
        <p:spPr>
          <a:xfrm>
            <a:off x="2570998" y="2194767"/>
            <a:ext cx="31707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/>
              <a:t>SAMODZIELNE ROZLICZANIE PODATKÓW</a:t>
            </a:r>
          </a:p>
        </p:txBody>
      </p:sp>
      <p:sp>
        <p:nvSpPr>
          <p:cNvPr id="22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/>
          <a:p>
            <a:fld id="{45999E98-9AA7-41D8-B304-4D2BDA62FCDE}" type="slidenum">
              <a:rPr lang="pl-PL" smtClean="0"/>
              <a:pPr/>
              <a:t>14</a:t>
            </a:fld>
            <a:endParaRPr lang="pl-PL" dirty="0"/>
          </a:p>
        </p:txBody>
      </p:sp>
      <p:pic>
        <p:nvPicPr>
          <p:cNvPr id="23" name="Obraz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  <p:sp>
        <p:nvSpPr>
          <p:cNvPr id="24" name="Symbol zastępczy zawartości 2"/>
          <p:cNvSpPr txBox="1">
            <a:spLocks/>
          </p:cNvSpPr>
          <p:nvPr/>
        </p:nvSpPr>
        <p:spPr>
          <a:xfrm>
            <a:off x="607087" y="3195451"/>
            <a:ext cx="9350796" cy="490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Jak oceniasz przygotowanie corocznego rozliczenia podatkowego?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Osoby pracujące w oparciu o umowy, n=510</a:t>
            </a:r>
          </a:p>
        </p:txBody>
      </p:sp>
      <p:graphicFrame>
        <p:nvGraphicFramePr>
          <p:cNvPr id="25" name="Wykres 24"/>
          <p:cNvGraphicFramePr/>
          <p:nvPr>
            <p:extLst>
              <p:ext uri="{D42A27DB-BD31-4B8C-83A1-F6EECF244321}">
                <p14:modId xmlns:p14="http://schemas.microsoft.com/office/powerpoint/2010/main" val="1906763227"/>
              </p:ext>
            </p:extLst>
          </p:nvPr>
        </p:nvGraphicFramePr>
        <p:xfrm>
          <a:off x="720499" y="3602200"/>
          <a:ext cx="6248472" cy="1670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6" name="Prostokąt 25"/>
          <p:cNvSpPr/>
          <p:nvPr/>
        </p:nvSpPr>
        <p:spPr>
          <a:xfrm>
            <a:off x="1457300" y="4761720"/>
            <a:ext cx="1175658" cy="332510"/>
          </a:xfrm>
          <a:prstGeom prst="rect">
            <a:avLst/>
          </a:prstGeom>
          <a:solidFill>
            <a:schemeClr val="bg1"/>
          </a:solidFill>
          <a:ln w="28575">
            <a:solidFill>
              <a:srgbClr val="1C54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tx1"/>
                </a:solidFill>
              </a:rPr>
              <a:t>60%: łatwe</a:t>
            </a:r>
          </a:p>
        </p:txBody>
      </p:sp>
      <p:sp>
        <p:nvSpPr>
          <p:cNvPr id="28" name="Prostokąt 27"/>
          <p:cNvSpPr/>
          <p:nvPr/>
        </p:nvSpPr>
        <p:spPr>
          <a:xfrm>
            <a:off x="5512119" y="4734985"/>
            <a:ext cx="1296389" cy="332510"/>
          </a:xfrm>
          <a:prstGeom prst="rect">
            <a:avLst/>
          </a:prstGeom>
          <a:solidFill>
            <a:schemeClr val="bg1"/>
          </a:solidFill>
          <a:ln w="28575">
            <a:solidFill>
              <a:srgbClr val="A402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tx1"/>
                </a:solidFill>
              </a:rPr>
              <a:t>40%: trudne</a:t>
            </a:r>
          </a:p>
        </p:txBody>
      </p:sp>
      <p:cxnSp>
        <p:nvCxnSpPr>
          <p:cNvPr id="38" name="Łącznik prosty ze strzałką 37"/>
          <p:cNvCxnSpPr>
            <a:cxnSpLocks/>
          </p:cNvCxnSpPr>
          <p:nvPr/>
        </p:nvCxnSpPr>
        <p:spPr>
          <a:xfrm flipV="1">
            <a:off x="6914317" y="1971384"/>
            <a:ext cx="289627" cy="497383"/>
          </a:xfrm>
          <a:prstGeom prst="straightConnector1">
            <a:avLst/>
          </a:prstGeom>
          <a:ln w="19050" cmpd="sng">
            <a:solidFill>
              <a:srgbClr val="A4023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Tabela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933191"/>
              </p:ext>
            </p:extLst>
          </p:nvPr>
        </p:nvGraphicFramePr>
        <p:xfrm>
          <a:off x="10095944" y="4210805"/>
          <a:ext cx="53966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6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2669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</a:rPr>
                        <a:t>t2b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669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34%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669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47%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669">
                <a:tc>
                  <a:txBody>
                    <a:bodyPr/>
                    <a:lstStyle/>
                    <a:p>
                      <a:pPr algn="ctr"/>
                      <a:endParaRPr lang="pl-PL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669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76%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669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40%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669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30%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669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31%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5" name="Gwiazda 5-ramienna 44"/>
          <p:cNvSpPr/>
          <p:nvPr/>
        </p:nvSpPr>
        <p:spPr>
          <a:xfrm>
            <a:off x="10513086" y="4929799"/>
            <a:ext cx="214489" cy="237394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Gwiazda 5-ramienna 45"/>
          <p:cNvSpPr/>
          <p:nvPr/>
        </p:nvSpPr>
        <p:spPr>
          <a:xfrm>
            <a:off x="9784321" y="4352119"/>
            <a:ext cx="214489" cy="237394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7" name="Gwiazda 5-ramienna 46"/>
          <p:cNvSpPr/>
          <p:nvPr/>
        </p:nvSpPr>
        <p:spPr>
          <a:xfrm>
            <a:off x="9981561" y="5343776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8" name="Gwiazda 5-ramienna 47"/>
          <p:cNvSpPr/>
          <p:nvPr/>
        </p:nvSpPr>
        <p:spPr>
          <a:xfrm>
            <a:off x="9316716" y="4768747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rostokąt 48"/>
          <p:cNvSpPr/>
          <p:nvPr/>
        </p:nvSpPr>
        <p:spPr>
          <a:xfrm>
            <a:off x="8079845" y="5141723"/>
            <a:ext cx="1151886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1050" dirty="0"/>
              <a:t>WYKSZTAŁCENIE</a:t>
            </a:r>
          </a:p>
        </p:txBody>
      </p:sp>
      <p:sp>
        <p:nvSpPr>
          <p:cNvPr id="50" name="Prostokąt 49"/>
          <p:cNvSpPr/>
          <p:nvPr/>
        </p:nvSpPr>
        <p:spPr>
          <a:xfrm>
            <a:off x="8079845" y="4326531"/>
            <a:ext cx="775431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1050" dirty="0"/>
              <a:t>PŁEĆ</a:t>
            </a:r>
          </a:p>
        </p:txBody>
      </p:sp>
      <p:cxnSp>
        <p:nvCxnSpPr>
          <p:cNvPr id="39" name="Łącznik prosty ze strzałką 38"/>
          <p:cNvCxnSpPr>
            <a:cxnSpLocks/>
          </p:cNvCxnSpPr>
          <p:nvPr/>
        </p:nvCxnSpPr>
        <p:spPr>
          <a:xfrm flipV="1">
            <a:off x="6928910" y="4388240"/>
            <a:ext cx="801403" cy="1"/>
          </a:xfrm>
          <a:prstGeom prst="straightConnector1">
            <a:avLst/>
          </a:prstGeom>
          <a:ln w="19050">
            <a:solidFill>
              <a:srgbClr val="A4023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>
            <a:cxnSpLocks/>
          </p:cNvCxnSpPr>
          <p:nvPr/>
        </p:nvCxnSpPr>
        <p:spPr>
          <a:xfrm>
            <a:off x="6914317" y="4797339"/>
            <a:ext cx="289627" cy="497383"/>
          </a:xfrm>
          <a:prstGeom prst="straightConnector1">
            <a:avLst/>
          </a:prstGeom>
          <a:ln w="19050" cmpd="sng">
            <a:solidFill>
              <a:srgbClr val="A4023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635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Rozliczanie podatków a znajomość wynagrodzenia</a:t>
            </a:r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729206" y="1449279"/>
            <a:ext cx="9350796" cy="490565"/>
          </a:xfrm>
          <a:prstGeom prst="rect">
            <a:avLst/>
          </a:prstGeom>
        </p:spPr>
        <p:txBody>
          <a:bodyPr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pl-PL" sz="1200" dirty="0">
                <a:solidFill>
                  <a:srgbClr val="7F7F7F"/>
                </a:solidFill>
              </a:rPr>
              <a:t>Czy rozliczasz się z podatków samodzielnie?</a:t>
            </a:r>
          </a:p>
          <a:p>
            <a:pPr marL="0" indent="0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pl-PL" sz="1200" dirty="0">
                <a:solidFill>
                  <a:srgbClr val="7F7F7F"/>
                </a:solidFill>
              </a:rPr>
              <a:t>Osoby pracujące w oparciu o umowy, n=510</a:t>
            </a:r>
          </a:p>
        </p:txBody>
      </p:sp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3081860362"/>
              </p:ext>
            </p:extLst>
          </p:nvPr>
        </p:nvGraphicFramePr>
        <p:xfrm>
          <a:off x="734851" y="1967389"/>
          <a:ext cx="6234120" cy="1377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Wykres 5"/>
          <p:cNvGraphicFramePr/>
          <p:nvPr>
            <p:extLst>
              <p:ext uri="{D42A27DB-BD31-4B8C-83A1-F6EECF244321}">
                <p14:modId xmlns:p14="http://schemas.microsoft.com/office/powerpoint/2010/main" val="553617403"/>
              </p:ext>
            </p:extLst>
          </p:nvPr>
        </p:nvGraphicFramePr>
        <p:xfrm>
          <a:off x="309838" y="4084523"/>
          <a:ext cx="5889168" cy="744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ymbol zastępczy zawartości 2"/>
          <p:cNvSpPr txBox="1">
            <a:spLocks/>
          </p:cNvSpPr>
          <p:nvPr/>
        </p:nvSpPr>
        <p:spPr>
          <a:xfrm>
            <a:off x="729205" y="3308434"/>
            <a:ext cx="9350796" cy="490565"/>
          </a:xfrm>
          <a:prstGeom prst="rect">
            <a:avLst/>
          </a:prstGeom>
        </p:spPr>
        <p:txBody>
          <a:bodyPr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pl-PL" sz="1200" dirty="0">
                <a:solidFill>
                  <a:srgbClr val="7F7F7F"/>
                </a:solidFill>
              </a:rPr>
              <a:t>Czy wiesz ile dokładnie wynosi Twoje...?</a:t>
            </a:r>
          </a:p>
          <a:p>
            <a:pPr marL="0" indent="0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pl-PL" sz="1200" dirty="0">
                <a:solidFill>
                  <a:srgbClr val="7F7F7F"/>
                </a:solidFill>
              </a:rPr>
              <a:t>Osoby pracujące w oparciu o umowy, n=510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2570998" y="2194767"/>
            <a:ext cx="31707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/>
              <a:t>SAMODZIELNE ROZLICZANIE PODATKÓW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2899476" y="3976201"/>
            <a:ext cx="21252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100" b="1" dirty="0"/>
              <a:t>WYNAGRODZENIE NETTO</a:t>
            </a:r>
          </a:p>
        </p:txBody>
      </p:sp>
      <p:graphicFrame>
        <p:nvGraphicFramePr>
          <p:cNvPr id="10" name="Wykres 9"/>
          <p:cNvGraphicFramePr/>
          <p:nvPr>
            <p:extLst>
              <p:ext uri="{D42A27DB-BD31-4B8C-83A1-F6EECF244321}">
                <p14:modId xmlns:p14="http://schemas.microsoft.com/office/powerpoint/2010/main" val="3216342546"/>
              </p:ext>
            </p:extLst>
          </p:nvPr>
        </p:nvGraphicFramePr>
        <p:xfrm>
          <a:off x="309838" y="5037451"/>
          <a:ext cx="5889168" cy="744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Wykres 10"/>
          <p:cNvGraphicFramePr/>
          <p:nvPr>
            <p:extLst>
              <p:ext uri="{D42A27DB-BD31-4B8C-83A1-F6EECF244321}">
                <p14:modId xmlns:p14="http://schemas.microsoft.com/office/powerpoint/2010/main" val="3620219720"/>
              </p:ext>
            </p:extLst>
          </p:nvPr>
        </p:nvGraphicFramePr>
        <p:xfrm>
          <a:off x="309838" y="5995852"/>
          <a:ext cx="5889168" cy="744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pole tekstowe 11"/>
          <p:cNvSpPr txBox="1"/>
          <p:nvPr/>
        </p:nvSpPr>
        <p:spPr>
          <a:xfrm>
            <a:off x="2890595" y="4912758"/>
            <a:ext cx="2116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100" b="1" dirty="0"/>
              <a:t>WYNAGRODZENIE BRUTTO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2801820" y="5878653"/>
            <a:ext cx="24360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100" b="1" dirty="0"/>
              <a:t>CAŁKOWITY KOSZT PRACY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2890595" y="3733332"/>
            <a:ext cx="2125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/>
              <a:t>ZNAJOMOŚĆ 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7409896" y="2430317"/>
            <a:ext cx="2670104" cy="37099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pl-PL" sz="1600" dirty="0">
                <a:solidFill>
                  <a:schemeClr val="tx1"/>
                </a:solidFill>
              </a:rPr>
              <a:t>Osoby, które samodzielnie rozliczają się z podatków częściej wiedzą, jakiej wysokości jest ich wynagrodzenie netto i brutto oraz mają większość świadomość kosztów ponoszonych przez pracodawcę. </a:t>
            </a:r>
          </a:p>
          <a:p>
            <a:pPr>
              <a:spcBef>
                <a:spcPts val="600"/>
              </a:spcBef>
            </a:pPr>
            <a:r>
              <a:rPr lang="pl-PL" sz="1600" dirty="0">
                <a:solidFill>
                  <a:schemeClr val="tx1"/>
                </a:solidFill>
              </a:rPr>
              <a:t>Natomiast świadomość tego, czy osoba płaci podatek VAT, PIT lub CIT nie zależy od tego, czy samodzielnie rozlicza się  z podatków czy też nie.</a:t>
            </a:r>
          </a:p>
        </p:txBody>
      </p:sp>
    </p:spTree>
    <p:extLst>
      <p:ext uri="{BB962C8B-B14F-4D97-AF65-F5344CB8AC3E}">
        <p14:creationId xmlns:p14="http://schemas.microsoft.com/office/powerpoint/2010/main" val="2361096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729205" y="290284"/>
            <a:ext cx="9626439" cy="2308232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+mn-lt"/>
              </a:rPr>
              <a:t>Preferencje rodzaju systemu podatkowego i ocena propozycji nowego systemu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412" y="5650914"/>
            <a:ext cx="1683105" cy="110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79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Systemy podatkowe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49022" y="1424858"/>
            <a:ext cx="9350796" cy="345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>
                <a:latin typeface="+mn-lt"/>
              </a:rPr>
              <a:t>W badaniu zostały ocenione 3 formy możliwych systemów podatkowych. 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884107" y="1851824"/>
            <a:ext cx="8365067" cy="46284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SYSTEM PODATKOWY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884108" y="2433199"/>
            <a:ext cx="2731914" cy="462842"/>
          </a:xfrm>
          <a:prstGeom prst="roundRect">
            <a:avLst/>
          </a:prstGeom>
          <a:solidFill>
            <a:srgbClr val="0442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PROGRESYWNY</a:t>
            </a:r>
          </a:p>
        </p:txBody>
      </p:sp>
      <p:sp>
        <p:nvSpPr>
          <p:cNvPr id="7" name="Prostokąt zaokrąglony 6"/>
          <p:cNvSpPr/>
          <p:nvPr/>
        </p:nvSpPr>
        <p:spPr>
          <a:xfrm>
            <a:off x="4706315" y="2433199"/>
            <a:ext cx="2732400" cy="462842"/>
          </a:xfrm>
          <a:prstGeom prst="roundRect">
            <a:avLst/>
          </a:prstGeom>
          <a:solidFill>
            <a:srgbClr val="1C5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LINIOWY</a:t>
            </a:r>
          </a:p>
        </p:txBody>
      </p:sp>
      <p:sp>
        <p:nvSpPr>
          <p:cNvPr id="8" name="Prostokąt zaokrąglony 7"/>
          <p:cNvSpPr/>
          <p:nvPr/>
        </p:nvSpPr>
        <p:spPr>
          <a:xfrm>
            <a:off x="7527554" y="2433199"/>
            <a:ext cx="2732400" cy="462842"/>
          </a:xfrm>
          <a:prstGeom prst="roundRect">
            <a:avLst/>
          </a:prstGeom>
          <a:solidFill>
            <a:srgbClr val="1F2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POGŁÓWNY</a:t>
            </a:r>
          </a:p>
        </p:txBody>
      </p:sp>
      <p:sp>
        <p:nvSpPr>
          <p:cNvPr id="10" name="Prostokąt zaokrąglony 9"/>
          <p:cNvSpPr/>
          <p:nvPr/>
        </p:nvSpPr>
        <p:spPr>
          <a:xfrm>
            <a:off x="1884106" y="3025864"/>
            <a:ext cx="2731915" cy="1870745"/>
          </a:xfrm>
          <a:prstGeom prst="roundRect">
            <a:avLst/>
          </a:prstGeom>
          <a:solidFill>
            <a:srgbClr val="04426C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/>
              <a:t>Wysokość podatku: </a:t>
            </a:r>
          </a:p>
          <a:p>
            <a:pPr algn="ctr"/>
            <a:r>
              <a:rPr lang="pl-PL" sz="1600" u="sng" dirty="0"/>
              <a:t>zależna od dochodów podatnika i stawek opodatkowania </a:t>
            </a:r>
          </a:p>
          <a:p>
            <a:pPr algn="ctr"/>
            <a:r>
              <a:rPr lang="pl-PL" sz="1600" dirty="0"/>
              <a:t>np. </a:t>
            </a:r>
          </a:p>
          <a:p>
            <a:pPr algn="ctr"/>
            <a:r>
              <a:rPr lang="pl-PL" sz="1600" dirty="0"/>
              <a:t>x &lt; 30 tys. zł –&gt; p=20%</a:t>
            </a:r>
          </a:p>
          <a:p>
            <a:pPr algn="ctr"/>
            <a:r>
              <a:rPr lang="pl-PL" sz="1600" dirty="0"/>
              <a:t>x &gt; 30 tys. zł -&gt; p=50%</a:t>
            </a:r>
          </a:p>
        </p:txBody>
      </p:sp>
      <p:sp>
        <p:nvSpPr>
          <p:cNvPr id="11" name="Prostokąt zaokrąglony 10"/>
          <p:cNvSpPr/>
          <p:nvPr/>
        </p:nvSpPr>
        <p:spPr>
          <a:xfrm>
            <a:off x="4706315" y="3025864"/>
            <a:ext cx="2732400" cy="1870745"/>
          </a:xfrm>
          <a:prstGeom prst="roundRect">
            <a:avLst/>
          </a:prstGeom>
          <a:solidFill>
            <a:srgbClr val="1C544D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/>
              <a:t>Wysokość podatku: </a:t>
            </a:r>
          </a:p>
          <a:p>
            <a:pPr algn="ctr"/>
            <a:r>
              <a:rPr lang="pl-PL" sz="1600" u="sng" dirty="0"/>
              <a:t>stały % wartości </a:t>
            </a:r>
          </a:p>
          <a:p>
            <a:pPr algn="ctr"/>
            <a:r>
              <a:rPr lang="pl-PL" sz="1600" u="sng" dirty="0"/>
              <a:t>dochodów podatnika </a:t>
            </a:r>
          </a:p>
          <a:p>
            <a:pPr algn="ctr"/>
            <a:r>
              <a:rPr lang="pl-PL" sz="1600" dirty="0"/>
              <a:t>np. </a:t>
            </a:r>
          </a:p>
          <a:p>
            <a:pPr algn="ctr"/>
            <a:r>
              <a:rPr lang="pl-PL" sz="1600" dirty="0"/>
              <a:t>x &lt; 30 tys. zł. -&gt; p=19%</a:t>
            </a:r>
          </a:p>
          <a:p>
            <a:pPr algn="ctr"/>
            <a:r>
              <a:rPr lang="pl-PL" sz="1600" dirty="0"/>
              <a:t>x &gt; 30 tys. zł. -&gt; p=19%</a:t>
            </a:r>
          </a:p>
          <a:p>
            <a:pPr algn="ctr"/>
            <a:endParaRPr lang="pl-PL" sz="1600" dirty="0"/>
          </a:p>
        </p:txBody>
      </p:sp>
      <p:sp>
        <p:nvSpPr>
          <p:cNvPr id="12" name="Prostokąt zaokrąglony 11"/>
          <p:cNvSpPr/>
          <p:nvPr/>
        </p:nvSpPr>
        <p:spPr>
          <a:xfrm>
            <a:off x="7527554" y="3025864"/>
            <a:ext cx="2721620" cy="1870745"/>
          </a:xfrm>
          <a:prstGeom prst="roundRect">
            <a:avLst/>
          </a:prstGeom>
          <a:solidFill>
            <a:srgbClr val="1F275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/>
              <a:t>Wysokość podatku: </a:t>
            </a:r>
          </a:p>
          <a:p>
            <a:pPr algn="ctr"/>
            <a:r>
              <a:rPr lang="pl-PL" sz="1600" u="sng" dirty="0"/>
              <a:t>stała wartość podatku bez względu na dochód podatnika</a:t>
            </a:r>
          </a:p>
          <a:p>
            <a:pPr algn="ctr"/>
            <a:r>
              <a:rPr lang="pl-PL" sz="1600" dirty="0"/>
              <a:t>np.</a:t>
            </a:r>
          </a:p>
          <a:p>
            <a:pPr algn="ctr"/>
            <a:r>
              <a:rPr lang="pl-PL" sz="1600" dirty="0"/>
              <a:t>x &lt; 30 tys. zł. -&gt; p=500 zł</a:t>
            </a:r>
          </a:p>
          <a:p>
            <a:pPr algn="ctr"/>
            <a:r>
              <a:rPr lang="pl-PL" sz="1600" dirty="0"/>
              <a:t>X &gt; 30 tys. zł. -&gt; p=500 zł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247720" y="4354186"/>
            <a:ext cx="1486363" cy="3330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 – wartość dochodu</a:t>
            </a:r>
          </a:p>
          <a:p>
            <a:pPr algn="ctr"/>
            <a:r>
              <a:rPr lang="pl-PL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 – stawka podatkowa</a:t>
            </a:r>
          </a:p>
        </p:txBody>
      </p:sp>
      <p:sp>
        <p:nvSpPr>
          <p:cNvPr id="13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/>
          <a:p>
            <a:fld id="{45999E98-9AA7-41D8-B304-4D2BDA62FCDE}" type="slidenum">
              <a:rPr lang="pl-PL" smtClean="0"/>
              <a:pPr/>
              <a:t>17</a:t>
            </a:fld>
            <a:endParaRPr lang="pl-PL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  <p:sp>
        <p:nvSpPr>
          <p:cNvPr id="16" name="Symbol zastępczy zawartości 2"/>
          <p:cNvSpPr txBox="1">
            <a:spLocks/>
          </p:cNvSpPr>
          <p:nvPr/>
        </p:nvSpPr>
        <p:spPr>
          <a:xfrm>
            <a:off x="1028151" y="5020759"/>
            <a:ext cx="9350796" cy="882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l-PL" sz="1200" dirty="0">
                <a:latin typeface="+mn-lt"/>
              </a:rPr>
              <a:t>Pytanie zostało zadane w dwóch formach: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AutoNum type="alphaLcParenR"/>
            </a:pPr>
            <a:r>
              <a:rPr lang="pl-PL" sz="1200" dirty="0">
                <a:latin typeface="+mn-lt"/>
              </a:rPr>
              <a:t>Bez przykładu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AutoNum type="alphaLcParenR"/>
            </a:pPr>
            <a:r>
              <a:rPr lang="pl-PL" sz="1200" dirty="0">
                <a:latin typeface="+mn-lt"/>
              </a:rPr>
              <a:t>Z przykładem ilustrującym każdy z systemów: </a:t>
            </a:r>
            <a:r>
              <a:rPr lang="pl-PL" sz="1200" i="1" dirty="0">
                <a:latin typeface="+mn-lt"/>
              </a:rPr>
              <a:t>Marek zarabia 4 tysiące złotych, a Piotr 2 tysiące złotych. Jaką kwotę podatku powinien zapłacić każdy z nich?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AutoNum type="alphaLcParenR"/>
            </a:pPr>
            <a:endParaRPr lang="pl-PL" sz="1200" dirty="0">
              <a:latin typeface="+mn-lt"/>
            </a:endParaRPr>
          </a:p>
        </p:txBody>
      </p:sp>
      <p:sp>
        <p:nvSpPr>
          <p:cNvPr id="17" name="Prostokąt zaokrąglony 5"/>
          <p:cNvSpPr/>
          <p:nvPr/>
        </p:nvSpPr>
        <p:spPr>
          <a:xfrm>
            <a:off x="1877754" y="6004677"/>
            <a:ext cx="2731914" cy="462842"/>
          </a:xfrm>
          <a:prstGeom prst="roundRect">
            <a:avLst/>
          </a:prstGeom>
          <a:solidFill>
            <a:srgbClr val="0442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/>
              <a:t>Marek 600 zł, a Piotr 200 zł</a:t>
            </a:r>
          </a:p>
        </p:txBody>
      </p:sp>
      <p:sp>
        <p:nvSpPr>
          <p:cNvPr id="18" name="Prostokąt zaokrąglony 6"/>
          <p:cNvSpPr/>
          <p:nvPr/>
        </p:nvSpPr>
        <p:spPr>
          <a:xfrm>
            <a:off x="4699961" y="6004677"/>
            <a:ext cx="2732400" cy="462842"/>
          </a:xfrm>
          <a:prstGeom prst="roundRect">
            <a:avLst/>
          </a:prstGeom>
          <a:solidFill>
            <a:srgbClr val="1C5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/>
              <a:t>Marek 400 zł, a Piotr 200 zł</a:t>
            </a:r>
          </a:p>
        </p:txBody>
      </p:sp>
      <p:sp>
        <p:nvSpPr>
          <p:cNvPr id="19" name="Prostokąt zaokrąglony 7"/>
          <p:cNvSpPr/>
          <p:nvPr/>
        </p:nvSpPr>
        <p:spPr>
          <a:xfrm>
            <a:off x="7521200" y="6004677"/>
            <a:ext cx="2732400" cy="462842"/>
          </a:xfrm>
          <a:prstGeom prst="roundRect">
            <a:avLst/>
          </a:prstGeom>
          <a:solidFill>
            <a:srgbClr val="1F2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Obaj po 200 zł</a:t>
            </a:r>
          </a:p>
        </p:txBody>
      </p:sp>
    </p:spTree>
    <p:extLst>
      <p:ext uri="{BB962C8B-B14F-4D97-AF65-F5344CB8AC3E}">
        <p14:creationId xmlns:p14="http://schemas.microsoft.com/office/powerpoint/2010/main" val="3966454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4068177689"/>
              </p:ext>
            </p:extLst>
          </p:nvPr>
        </p:nvGraphicFramePr>
        <p:xfrm>
          <a:off x="640927" y="1698095"/>
          <a:ext cx="9245600" cy="1657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Progresywny, liniowy czy pogłówny?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29206" y="1376013"/>
            <a:ext cx="9350796" cy="490565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Jaki system podatkowy od dochodów osobistych powinien według Ciebie obowiązywać w Polsce?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N=1063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99E98-9AA7-41D8-B304-4D2BDA62FCDE}" type="slidenum">
              <a:rPr lang="pl-PL" smtClean="0"/>
              <a:pPr/>
              <a:t>18</a:t>
            </a:fld>
            <a:endParaRPr lang="pl-PL" dirty="0"/>
          </a:p>
        </p:txBody>
      </p:sp>
      <p:graphicFrame>
        <p:nvGraphicFramePr>
          <p:cNvPr id="7" name="Wykres 6"/>
          <p:cNvGraphicFramePr/>
          <p:nvPr>
            <p:extLst>
              <p:ext uri="{D42A27DB-BD31-4B8C-83A1-F6EECF244321}">
                <p14:modId xmlns:p14="http://schemas.microsoft.com/office/powerpoint/2010/main" val="911360805"/>
              </p:ext>
            </p:extLst>
          </p:nvPr>
        </p:nvGraphicFramePr>
        <p:xfrm>
          <a:off x="678406" y="3919893"/>
          <a:ext cx="9245600" cy="1657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Prostokąt zaokrąglony 7"/>
          <p:cNvSpPr/>
          <p:nvPr/>
        </p:nvSpPr>
        <p:spPr>
          <a:xfrm>
            <a:off x="813873" y="1968176"/>
            <a:ext cx="1726819" cy="231421"/>
          </a:xfrm>
          <a:prstGeom prst="roundRect">
            <a:avLst/>
          </a:prstGeom>
          <a:solidFill>
            <a:srgbClr val="0442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/>
              <a:t>PROGRESYWNY</a:t>
            </a:r>
          </a:p>
        </p:txBody>
      </p:sp>
      <p:sp>
        <p:nvSpPr>
          <p:cNvPr id="9" name="Prostokąt zaokrąglony 8"/>
          <p:cNvSpPr/>
          <p:nvPr/>
        </p:nvSpPr>
        <p:spPr>
          <a:xfrm>
            <a:off x="1750835" y="2831777"/>
            <a:ext cx="1727126" cy="231421"/>
          </a:xfrm>
          <a:prstGeom prst="roundRect">
            <a:avLst/>
          </a:prstGeom>
          <a:solidFill>
            <a:srgbClr val="1C5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/>
              <a:t>LINIOWY</a:t>
            </a:r>
          </a:p>
        </p:txBody>
      </p:sp>
      <p:sp>
        <p:nvSpPr>
          <p:cNvPr id="10" name="Prostokąt zaokrąglony 9"/>
          <p:cNvSpPr/>
          <p:nvPr/>
        </p:nvSpPr>
        <p:spPr>
          <a:xfrm>
            <a:off x="3477961" y="1968176"/>
            <a:ext cx="1727126" cy="231421"/>
          </a:xfrm>
          <a:prstGeom prst="roundRect">
            <a:avLst/>
          </a:prstGeom>
          <a:solidFill>
            <a:srgbClr val="1F2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/>
              <a:t>POGŁÓWNY</a:t>
            </a:r>
          </a:p>
        </p:txBody>
      </p:sp>
      <p:sp>
        <p:nvSpPr>
          <p:cNvPr id="11" name="Prostokąt zaokrąglony 10"/>
          <p:cNvSpPr/>
          <p:nvPr/>
        </p:nvSpPr>
        <p:spPr>
          <a:xfrm>
            <a:off x="8010451" y="2831777"/>
            <a:ext cx="1727126" cy="23142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/>
              <a:t>Trudno powiedzieć</a:t>
            </a:r>
          </a:p>
        </p:txBody>
      </p:sp>
      <p:sp>
        <p:nvSpPr>
          <p:cNvPr id="12" name="Prostokąt zaokrąglony 11"/>
          <p:cNvSpPr/>
          <p:nvPr/>
        </p:nvSpPr>
        <p:spPr>
          <a:xfrm>
            <a:off x="813873" y="4123280"/>
            <a:ext cx="1726819" cy="231421"/>
          </a:xfrm>
          <a:prstGeom prst="roundRect">
            <a:avLst/>
          </a:prstGeom>
          <a:solidFill>
            <a:srgbClr val="0442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/>
              <a:t>PROGRESYWNY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757428" y="3886000"/>
            <a:ext cx="18834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/>
              <a:t>Marek 600 zł, a Piotr 200 zł</a:t>
            </a:r>
          </a:p>
        </p:txBody>
      </p:sp>
      <p:sp>
        <p:nvSpPr>
          <p:cNvPr id="14" name="Prostokąt zaokrąglony 13"/>
          <p:cNvSpPr/>
          <p:nvPr/>
        </p:nvSpPr>
        <p:spPr>
          <a:xfrm>
            <a:off x="3843093" y="4154685"/>
            <a:ext cx="1726819" cy="231421"/>
          </a:xfrm>
          <a:prstGeom prst="roundRect">
            <a:avLst/>
          </a:prstGeom>
          <a:solidFill>
            <a:srgbClr val="1C5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/>
              <a:t>LINIOWY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3748167" y="3876010"/>
            <a:ext cx="18834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200" dirty="0"/>
              <a:t>Marek 400 zł, a Piotr 200 zł</a:t>
            </a:r>
          </a:p>
        </p:txBody>
      </p:sp>
      <p:sp>
        <p:nvSpPr>
          <p:cNvPr id="16" name="Prostokąt zaokrąglony 15"/>
          <p:cNvSpPr/>
          <p:nvPr/>
        </p:nvSpPr>
        <p:spPr>
          <a:xfrm>
            <a:off x="6870272" y="4123279"/>
            <a:ext cx="1727126" cy="231421"/>
          </a:xfrm>
          <a:prstGeom prst="roundRect">
            <a:avLst/>
          </a:prstGeom>
          <a:solidFill>
            <a:srgbClr val="1F2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/>
              <a:t>POGŁÓWNY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7193462" y="3882967"/>
            <a:ext cx="10807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/>
              <a:t>Obaj po 200 zł</a:t>
            </a:r>
          </a:p>
        </p:txBody>
      </p:sp>
      <p:sp>
        <p:nvSpPr>
          <p:cNvPr id="18" name="Prostokąt zaokrąglony 17"/>
          <p:cNvSpPr/>
          <p:nvPr/>
        </p:nvSpPr>
        <p:spPr>
          <a:xfrm>
            <a:off x="8061250" y="5070509"/>
            <a:ext cx="1727126" cy="23142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/>
              <a:t>Trudno powiedzieć</a:t>
            </a:r>
          </a:p>
        </p:txBody>
      </p:sp>
      <p:sp>
        <p:nvSpPr>
          <p:cNvPr id="19" name="Symbol zastępczy zawartości 2"/>
          <p:cNvSpPr txBox="1">
            <a:spLocks/>
          </p:cNvSpPr>
          <p:nvPr/>
        </p:nvSpPr>
        <p:spPr>
          <a:xfrm>
            <a:off x="757428" y="3327038"/>
            <a:ext cx="9350796" cy="490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Wyobraź sobie następującą sytuację: Marek zarabia 4 tysiące złotych, a Piotr 2 tysiące złotych. Jaką kwotę podatku powinien zapłacić każdy z nich?</a:t>
            </a:r>
          </a:p>
          <a:p>
            <a:pPr marL="0" indent="0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N=1063</a:t>
            </a:r>
          </a:p>
        </p:txBody>
      </p:sp>
      <p:sp>
        <p:nvSpPr>
          <p:cNvPr id="6" name="Prostokąt 5"/>
          <p:cNvSpPr/>
          <p:nvPr/>
        </p:nvSpPr>
        <p:spPr>
          <a:xfrm>
            <a:off x="813873" y="5557654"/>
            <a:ext cx="9444076" cy="11875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 dirty="0">
                <a:solidFill>
                  <a:schemeClr val="tx1"/>
                </a:solidFill>
              </a:rPr>
              <a:t>Polacy zapytani o preferowany system podatkowy (progresywny, liniowy czy pogłówny?) w przeważającej większości – 70% – nie wiedzą jakie zająć stanowisko (odpowiedź „trudno powiedzieć”), a zaledwie 10% osób popiera obecnie obowiązujący system progresywny. </a:t>
            </a:r>
          </a:p>
          <a:p>
            <a:r>
              <a:rPr lang="pl-PL" sz="1200" dirty="0">
                <a:solidFill>
                  <a:schemeClr val="tx1"/>
                </a:solidFill>
              </a:rPr>
              <a:t>Wynika to z nieznajomości nazw systemów podatkowych, a jeszcze bardziej z nierozumienia różnic między nimi. Zapytani o preferowany system podatkowy po przedstawieniu na czym one polegają okazuje się, że większość Polaków jest za systemem liniowym - 60% (trzykrotnie więcej niż gdy pytanie zostało zadane bez wyjaśnienia, tylko z wymienieniem nazwy). Preferencja wobec systemu liniowego (po wyjaśnieniu jego zasad) utrzymuje się w Polsce od lat. Ten obraz wyników pokazywały badania z 2009 zaprezentowane w książce „Polak w świecie finansów” (Maison, D., 2013).</a:t>
            </a:r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72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Preferowany system podatkowy </a:t>
            </a:r>
            <a:br>
              <a:rPr lang="pl-PL" sz="3200" dirty="0">
                <a:latin typeface="+mn-lt"/>
              </a:rPr>
            </a:br>
            <a:r>
              <a:rPr lang="pl-PL" sz="3200" dirty="0">
                <a:latin typeface="+mn-lt"/>
              </a:rPr>
              <a:t>a zmienne demograficzne</a:t>
            </a:r>
          </a:p>
        </p:txBody>
      </p:sp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3193180680"/>
              </p:ext>
            </p:extLst>
          </p:nvPr>
        </p:nvGraphicFramePr>
        <p:xfrm>
          <a:off x="3144810" y="3753719"/>
          <a:ext cx="5889168" cy="134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2634921807"/>
              </p:ext>
            </p:extLst>
          </p:nvPr>
        </p:nvGraphicFramePr>
        <p:xfrm>
          <a:off x="3144810" y="2348166"/>
          <a:ext cx="5889168" cy="134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Wykres 5"/>
          <p:cNvGraphicFramePr/>
          <p:nvPr>
            <p:extLst>
              <p:ext uri="{D42A27DB-BD31-4B8C-83A1-F6EECF244321}">
                <p14:modId xmlns:p14="http://schemas.microsoft.com/office/powerpoint/2010/main" val="3077856890"/>
              </p:ext>
            </p:extLst>
          </p:nvPr>
        </p:nvGraphicFramePr>
        <p:xfrm>
          <a:off x="3144810" y="5300376"/>
          <a:ext cx="5889168" cy="134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Wykres 6"/>
          <p:cNvGraphicFramePr/>
          <p:nvPr>
            <p:extLst>
              <p:ext uri="{D42A27DB-BD31-4B8C-83A1-F6EECF244321}">
                <p14:modId xmlns:p14="http://schemas.microsoft.com/office/powerpoint/2010/main" val="2103200829"/>
              </p:ext>
            </p:extLst>
          </p:nvPr>
        </p:nvGraphicFramePr>
        <p:xfrm>
          <a:off x="1141369" y="3753719"/>
          <a:ext cx="5889168" cy="134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Wykres 7"/>
          <p:cNvGraphicFramePr/>
          <p:nvPr>
            <p:extLst>
              <p:ext uri="{D42A27DB-BD31-4B8C-83A1-F6EECF244321}">
                <p14:modId xmlns:p14="http://schemas.microsoft.com/office/powerpoint/2010/main" val="3491734097"/>
              </p:ext>
            </p:extLst>
          </p:nvPr>
        </p:nvGraphicFramePr>
        <p:xfrm>
          <a:off x="1147014" y="2348166"/>
          <a:ext cx="5889168" cy="134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Wykres 8"/>
          <p:cNvGraphicFramePr/>
          <p:nvPr>
            <p:extLst>
              <p:ext uri="{D42A27DB-BD31-4B8C-83A1-F6EECF244321}">
                <p14:modId xmlns:p14="http://schemas.microsoft.com/office/powerpoint/2010/main" val="461498615"/>
              </p:ext>
            </p:extLst>
          </p:nvPr>
        </p:nvGraphicFramePr>
        <p:xfrm>
          <a:off x="1141369" y="5300376"/>
          <a:ext cx="5889168" cy="134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" name="pole tekstowe 9"/>
          <p:cNvSpPr txBox="1"/>
          <p:nvPr/>
        </p:nvSpPr>
        <p:spPr>
          <a:xfrm>
            <a:off x="942188" y="6615289"/>
            <a:ext cx="71632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Różnica istotna statystycznie na poziomie p&lt;0,05.</a:t>
            </a:r>
          </a:p>
        </p:txBody>
      </p:sp>
      <p:sp>
        <p:nvSpPr>
          <p:cNvPr id="11" name="Gwiazda 5-ramienna 10"/>
          <p:cNvSpPr/>
          <p:nvPr/>
        </p:nvSpPr>
        <p:spPr>
          <a:xfrm>
            <a:off x="834943" y="6593039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zaokrąglony 11"/>
          <p:cNvSpPr/>
          <p:nvPr/>
        </p:nvSpPr>
        <p:spPr>
          <a:xfrm>
            <a:off x="3714810" y="1896527"/>
            <a:ext cx="1353901" cy="293516"/>
          </a:xfrm>
          <a:prstGeom prst="roundRect">
            <a:avLst/>
          </a:prstGeom>
          <a:solidFill>
            <a:srgbClr val="0442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/>
              <a:t>PROGRESYWNY</a:t>
            </a:r>
          </a:p>
        </p:txBody>
      </p:sp>
      <p:sp>
        <p:nvSpPr>
          <p:cNvPr id="13" name="Prostokąt zaokrąglony 12"/>
          <p:cNvSpPr/>
          <p:nvPr/>
        </p:nvSpPr>
        <p:spPr>
          <a:xfrm>
            <a:off x="5744188" y="1896527"/>
            <a:ext cx="1331323" cy="293516"/>
          </a:xfrm>
          <a:prstGeom prst="roundRect">
            <a:avLst/>
          </a:prstGeom>
          <a:solidFill>
            <a:srgbClr val="1C5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/>
              <a:t>LINIOWY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840587" y="2221208"/>
            <a:ext cx="827345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1050" dirty="0"/>
              <a:t>WIEK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840587" y="3626761"/>
            <a:ext cx="1781257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1050" dirty="0"/>
              <a:t>WIELKOŚĆ MIEJSCOWOŚCI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840587" y="5114194"/>
            <a:ext cx="1781257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1050" dirty="0"/>
              <a:t>WYKSZTAŁCENIE</a:t>
            </a:r>
          </a:p>
        </p:txBody>
      </p:sp>
      <p:sp>
        <p:nvSpPr>
          <p:cNvPr id="17" name="Symbol zastępczy zawartości 2"/>
          <p:cNvSpPr>
            <a:spLocks noGrp="1"/>
          </p:cNvSpPr>
          <p:nvPr>
            <p:ph idx="1"/>
          </p:nvPr>
        </p:nvSpPr>
        <p:spPr>
          <a:xfrm>
            <a:off x="729206" y="1473701"/>
            <a:ext cx="9350796" cy="422826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Wyobraź sobie następującą sytuację: Marek zarabia 4 tysiące złotych, a Piotr 2 tysiące złotych. Jaką kwotę podatku powinien zapłacić każdy z nich?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N=1063</a:t>
            </a:r>
          </a:p>
        </p:txBody>
      </p:sp>
      <p:sp>
        <p:nvSpPr>
          <p:cNvPr id="19" name="Prostokąt 18"/>
          <p:cNvSpPr/>
          <p:nvPr/>
        </p:nvSpPr>
        <p:spPr>
          <a:xfrm>
            <a:off x="7935084" y="1995828"/>
            <a:ext cx="2697012" cy="41001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tx1"/>
                </a:solidFill>
              </a:rPr>
              <a:t>Choć poparcie dla progresywnego systemu podatkowego nie jest duże, to widać różnice w różnych grupach demograficznych. Dominuje ono wśród osób starszych (45+) i mieszkańców wsi. </a:t>
            </a:r>
          </a:p>
          <a:p>
            <a:endParaRPr lang="pl-PL" sz="1400" dirty="0">
              <a:solidFill>
                <a:schemeClr val="tx1"/>
              </a:solidFill>
            </a:endParaRPr>
          </a:p>
          <a:p>
            <a:r>
              <a:rPr lang="pl-PL" sz="1400" dirty="0">
                <a:solidFill>
                  <a:schemeClr val="tx1"/>
                </a:solidFill>
              </a:rPr>
              <a:t>Zwolennicy systemu liniowego występują w każdej grupie wiekowej i bez względu na wielkość miejscowości zamieszkania. Na tle innych grup rzadziej ten system popiera grupa osób z wykształceniem zawodowym, o stosunkowo niższym wynagrodzeniu czy gorszej sytuacji zawodowej w porównaniu do osób z wyższym wykształceniem.</a:t>
            </a:r>
          </a:p>
        </p:txBody>
      </p:sp>
      <p:sp>
        <p:nvSpPr>
          <p:cNvPr id="20" name="Gwiazda 5-ramienna 19"/>
          <p:cNvSpPr/>
          <p:nvPr/>
        </p:nvSpPr>
        <p:spPr>
          <a:xfrm>
            <a:off x="4621193" y="3218468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Gwiazda 5-ramienna 20"/>
          <p:cNvSpPr/>
          <p:nvPr/>
        </p:nvSpPr>
        <p:spPr>
          <a:xfrm>
            <a:off x="4488180" y="3761980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Gwiazda 5-ramienna 21"/>
          <p:cNvSpPr/>
          <p:nvPr/>
        </p:nvSpPr>
        <p:spPr>
          <a:xfrm>
            <a:off x="7338078" y="5641033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/>
          <a:p>
            <a:fld id="{45999E98-9AA7-41D8-B304-4D2BDA62FCDE}" type="slidenum">
              <a:rPr lang="pl-PL" smtClean="0"/>
              <a:pPr/>
              <a:t>19</a:t>
            </a:fld>
            <a:endParaRPr lang="pl-PL" dirty="0"/>
          </a:p>
        </p:txBody>
      </p:sp>
      <p:pic>
        <p:nvPicPr>
          <p:cNvPr id="24" name="Obraz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15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Wykres 14"/>
          <p:cNvGraphicFramePr/>
          <p:nvPr>
            <p:extLst>
              <p:ext uri="{D42A27DB-BD31-4B8C-83A1-F6EECF244321}">
                <p14:modId xmlns:p14="http://schemas.microsoft.com/office/powerpoint/2010/main" val="210573774"/>
              </p:ext>
            </p:extLst>
          </p:nvPr>
        </p:nvGraphicFramePr>
        <p:xfrm>
          <a:off x="3263560" y="2404611"/>
          <a:ext cx="5889168" cy="3646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>
                <a:latin typeface="+mn-lt"/>
              </a:rPr>
              <a:t>Preferowany system podatkowy </a:t>
            </a:r>
            <a:br>
              <a:rPr lang="pl-PL" sz="3200" dirty="0">
                <a:latin typeface="+mn-lt"/>
              </a:rPr>
            </a:br>
            <a:r>
              <a:rPr lang="pl-PL" sz="3200" dirty="0">
                <a:latin typeface="+mn-lt"/>
              </a:rPr>
              <a:t>a preferencje polityczne</a:t>
            </a:r>
          </a:p>
        </p:txBody>
      </p:sp>
      <p:sp>
        <p:nvSpPr>
          <p:cNvPr id="4" name="Symbol zastępczy zawartości 2"/>
          <p:cNvSpPr>
            <a:spLocks noGrp="1"/>
          </p:cNvSpPr>
          <p:nvPr>
            <p:ph idx="1"/>
          </p:nvPr>
        </p:nvSpPr>
        <p:spPr>
          <a:xfrm>
            <a:off x="729206" y="1473701"/>
            <a:ext cx="9350796" cy="490565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Wyobraź sobie następującą sytuację: Marek zarabia 4 tysiące złotych, a Piotr 2 tysiące złotych. Jaką kwotę podatku powinien zapłacić każdy z nich?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n=640</a:t>
            </a:r>
          </a:p>
        </p:txBody>
      </p:sp>
      <p:sp>
        <p:nvSpPr>
          <p:cNvPr id="7" name="Prostokąt 6"/>
          <p:cNvSpPr/>
          <p:nvPr/>
        </p:nvSpPr>
        <p:spPr>
          <a:xfrm>
            <a:off x="840587" y="2221208"/>
            <a:ext cx="2184835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1050" dirty="0"/>
              <a:t>PREFERENCJE POLITYCZNE</a:t>
            </a:r>
          </a:p>
        </p:txBody>
      </p:sp>
      <p:graphicFrame>
        <p:nvGraphicFramePr>
          <p:cNvPr id="14" name="Wykres 13"/>
          <p:cNvGraphicFramePr/>
          <p:nvPr>
            <p:extLst>
              <p:ext uri="{D42A27DB-BD31-4B8C-83A1-F6EECF244321}">
                <p14:modId xmlns:p14="http://schemas.microsoft.com/office/powerpoint/2010/main" val="2250758008"/>
              </p:ext>
            </p:extLst>
          </p:nvPr>
        </p:nvGraphicFramePr>
        <p:xfrm>
          <a:off x="1147014" y="2404609"/>
          <a:ext cx="5889168" cy="364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Prostokąt zaokrąglony 21"/>
          <p:cNvSpPr/>
          <p:nvPr/>
        </p:nvSpPr>
        <p:spPr>
          <a:xfrm>
            <a:off x="3714810" y="1896527"/>
            <a:ext cx="1692568" cy="293516"/>
          </a:xfrm>
          <a:prstGeom prst="roundRect">
            <a:avLst/>
          </a:prstGeom>
          <a:solidFill>
            <a:srgbClr val="0442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/>
              <a:t>PROGRESYWNY</a:t>
            </a:r>
          </a:p>
        </p:txBody>
      </p:sp>
      <p:sp>
        <p:nvSpPr>
          <p:cNvPr id="23" name="Prostokąt zaokrąglony 22"/>
          <p:cNvSpPr/>
          <p:nvPr/>
        </p:nvSpPr>
        <p:spPr>
          <a:xfrm>
            <a:off x="5803563" y="1896527"/>
            <a:ext cx="1331323" cy="293516"/>
          </a:xfrm>
          <a:prstGeom prst="roundRect">
            <a:avLst/>
          </a:prstGeom>
          <a:solidFill>
            <a:srgbClr val="1C5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/>
              <a:t>LINIOWY</a:t>
            </a:r>
          </a:p>
        </p:txBody>
      </p:sp>
      <p:sp>
        <p:nvSpPr>
          <p:cNvPr id="12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/>
          <a:p>
            <a:fld id="{45999E98-9AA7-41D8-B304-4D2BDA62FCDE}" type="slidenum">
              <a:rPr lang="pl-PL" smtClean="0"/>
              <a:pPr/>
              <a:t>20</a:t>
            </a:fld>
            <a:endParaRPr lang="pl-PL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4431349" y="6615289"/>
            <a:ext cx="27726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UWAGA Niskie liczebności.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4297727" y="6554334"/>
            <a:ext cx="195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A4023C"/>
                </a:solidFill>
              </a:rPr>
              <a:t>!</a:t>
            </a:r>
          </a:p>
        </p:txBody>
      </p:sp>
      <p:sp>
        <p:nvSpPr>
          <p:cNvPr id="18" name="pole tekstowe 17"/>
          <p:cNvSpPr txBox="1"/>
          <p:nvPr/>
        </p:nvSpPr>
        <p:spPr>
          <a:xfrm>
            <a:off x="2829429" y="4996687"/>
            <a:ext cx="195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A4023C"/>
                </a:solidFill>
              </a:rPr>
              <a:t>!</a:t>
            </a:r>
          </a:p>
        </p:txBody>
      </p:sp>
      <p:sp>
        <p:nvSpPr>
          <p:cNvPr id="21" name="pole tekstowe 20"/>
          <p:cNvSpPr txBox="1"/>
          <p:nvPr/>
        </p:nvSpPr>
        <p:spPr>
          <a:xfrm>
            <a:off x="2633436" y="5436074"/>
            <a:ext cx="195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A4023C"/>
                </a:solidFill>
              </a:rPr>
              <a:t>!</a:t>
            </a:r>
          </a:p>
        </p:txBody>
      </p:sp>
      <p:sp>
        <p:nvSpPr>
          <p:cNvPr id="24" name="pole tekstowe 23"/>
          <p:cNvSpPr txBox="1"/>
          <p:nvPr/>
        </p:nvSpPr>
        <p:spPr>
          <a:xfrm>
            <a:off x="1909254" y="4579071"/>
            <a:ext cx="195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A4023C"/>
                </a:solidFill>
              </a:rPr>
              <a:t>!</a:t>
            </a:r>
          </a:p>
        </p:txBody>
      </p:sp>
      <p:sp>
        <p:nvSpPr>
          <p:cNvPr id="25" name="pole tekstowe 24"/>
          <p:cNvSpPr txBox="1"/>
          <p:nvPr/>
        </p:nvSpPr>
        <p:spPr>
          <a:xfrm>
            <a:off x="2011366" y="3759674"/>
            <a:ext cx="195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A4023C"/>
                </a:solidFill>
              </a:rPr>
              <a:t>!</a:t>
            </a:r>
          </a:p>
        </p:txBody>
      </p:sp>
      <p:pic>
        <p:nvPicPr>
          <p:cNvPr id="26" name="Obraz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431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Wykres 24"/>
          <p:cNvGraphicFramePr/>
          <p:nvPr>
            <p:extLst>
              <p:ext uri="{D42A27DB-BD31-4B8C-83A1-F6EECF244321}">
                <p14:modId xmlns:p14="http://schemas.microsoft.com/office/powerpoint/2010/main" val="980948499"/>
              </p:ext>
            </p:extLst>
          </p:nvPr>
        </p:nvGraphicFramePr>
        <p:xfrm>
          <a:off x="6540651" y="3148661"/>
          <a:ext cx="5889168" cy="939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Rozliczanie podatków</a:t>
            </a:r>
          </a:p>
        </p:txBody>
      </p:sp>
      <p:sp>
        <p:nvSpPr>
          <p:cNvPr id="4" name="Symbol zastępczy zawartości 2"/>
          <p:cNvSpPr>
            <a:spLocks noGrp="1"/>
          </p:cNvSpPr>
          <p:nvPr>
            <p:ph idx="1"/>
          </p:nvPr>
        </p:nvSpPr>
        <p:spPr>
          <a:xfrm>
            <a:off x="729206" y="1449279"/>
            <a:ext cx="9350796" cy="490565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Czy rozliczasz się z podatków samodzielnie?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Osoby pracujące w oparciu o umowy, n=510</a:t>
            </a:r>
          </a:p>
        </p:txBody>
      </p:sp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3289646807"/>
              </p:ext>
            </p:extLst>
          </p:nvPr>
        </p:nvGraphicFramePr>
        <p:xfrm>
          <a:off x="734851" y="1967389"/>
          <a:ext cx="6675352" cy="1377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ymbol zastępczy zawartości 2"/>
          <p:cNvSpPr txBox="1">
            <a:spLocks/>
          </p:cNvSpPr>
          <p:nvPr/>
        </p:nvSpPr>
        <p:spPr>
          <a:xfrm>
            <a:off x="729206" y="3207451"/>
            <a:ext cx="6871002" cy="5914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Czy chciał{/a}byś, żeby w Polsce zostało wprowadzone rozwiązanie, w którym pracownicy nie musieli się rozliczać na koniec roku z podatków ponieważ wszystkie podatki byłyby odprowadzane przez pracodawcę?</a:t>
            </a:r>
          </a:p>
          <a:p>
            <a:pPr marL="0" indent="0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N=1063</a:t>
            </a:r>
          </a:p>
        </p:txBody>
      </p:sp>
      <p:graphicFrame>
        <p:nvGraphicFramePr>
          <p:cNvPr id="7" name="Wykres 6"/>
          <p:cNvGraphicFramePr/>
          <p:nvPr>
            <p:extLst>
              <p:ext uri="{D42A27DB-BD31-4B8C-83A1-F6EECF244321}">
                <p14:modId xmlns:p14="http://schemas.microsoft.com/office/powerpoint/2010/main" val="2669845750"/>
              </p:ext>
            </p:extLst>
          </p:nvPr>
        </p:nvGraphicFramePr>
        <p:xfrm>
          <a:off x="734850" y="3436075"/>
          <a:ext cx="6674400" cy="1670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Prostokąt 7"/>
          <p:cNvSpPr/>
          <p:nvPr/>
        </p:nvSpPr>
        <p:spPr>
          <a:xfrm>
            <a:off x="1983169" y="4641231"/>
            <a:ext cx="1175658" cy="332510"/>
          </a:xfrm>
          <a:prstGeom prst="rect">
            <a:avLst/>
          </a:prstGeom>
          <a:solidFill>
            <a:schemeClr val="bg1"/>
          </a:solidFill>
          <a:ln w="28575">
            <a:solidFill>
              <a:srgbClr val="1C54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tx1"/>
                </a:solidFill>
              </a:rPr>
              <a:t>70%: tak</a:t>
            </a:r>
          </a:p>
        </p:txBody>
      </p:sp>
      <p:sp>
        <p:nvSpPr>
          <p:cNvPr id="9" name="Prostokąt 8"/>
          <p:cNvSpPr/>
          <p:nvPr/>
        </p:nvSpPr>
        <p:spPr>
          <a:xfrm>
            <a:off x="5971363" y="4641231"/>
            <a:ext cx="1296389" cy="332510"/>
          </a:xfrm>
          <a:prstGeom prst="rect">
            <a:avLst/>
          </a:prstGeom>
          <a:solidFill>
            <a:schemeClr val="bg1"/>
          </a:solidFill>
          <a:ln w="28575">
            <a:solidFill>
              <a:srgbClr val="A402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tx1"/>
                </a:solidFill>
              </a:rPr>
              <a:t>30%: nie</a:t>
            </a:r>
          </a:p>
        </p:txBody>
      </p:sp>
      <p:sp>
        <p:nvSpPr>
          <p:cNvPr id="10" name="Prostokąt 9"/>
          <p:cNvSpPr/>
          <p:nvPr/>
        </p:nvSpPr>
        <p:spPr>
          <a:xfrm>
            <a:off x="729205" y="5070768"/>
            <a:ext cx="9341056" cy="13419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 dirty="0">
                <a:solidFill>
                  <a:schemeClr val="tx1"/>
                </a:solidFill>
              </a:rPr>
              <a:t>Chociaż większość Polaków (65%) rozlicza się z podatków samodzielnie, to blisko tyle samo, bo 70% wolałoby, aby obowiązek ten leżał po stronie pracodawcy. Co więcej, w grupie osób, które samodzielnie się rozliczają z podatków (n=333) ponad połowa osób (60%) popiera takie rozwiązanie. Prawdopodobnie, pomimo samodzielnego rozliczania podatków czynność ta jest w dalszym ciągu odbierana jako skomplikowana, a co więcej czasochłonna, więc przesunięcie tego obowiązku na pracodawcę dla większości wydaje się dogodnym rozwiązaniem.</a:t>
            </a:r>
          </a:p>
          <a:p>
            <a:r>
              <a:rPr lang="pl-PL" sz="1200" dirty="0">
                <a:solidFill>
                  <a:schemeClr val="tx1"/>
                </a:solidFill>
              </a:rPr>
              <a:t>Osoby, które nie rozliczają się samodzielnie to przede wszystkim najmłodsze osoby (rozliczające podatki wspólnie z rodzicami lub za które rozliczenie przygotowują rodzice) i osoby o niższym wykształceniu, podstawowym i zawodowym, dla których czynność ta jest szczególnie skomplikowana i które prawdopodobnie korzystają z pomocy osób trzecich. 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942188" y="6615289"/>
            <a:ext cx="71632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Różnica istotna statystycznie na poziomie p&lt;0,05.</a:t>
            </a:r>
          </a:p>
        </p:txBody>
      </p:sp>
      <p:sp>
        <p:nvSpPr>
          <p:cNvPr id="16" name="Gwiazda 5-ramienna 15"/>
          <p:cNvSpPr/>
          <p:nvPr/>
        </p:nvSpPr>
        <p:spPr>
          <a:xfrm>
            <a:off x="834943" y="6593039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9" name="Łącznik łamany 18"/>
          <p:cNvCxnSpPr/>
          <p:nvPr/>
        </p:nvCxnSpPr>
        <p:spPr>
          <a:xfrm>
            <a:off x="7373738" y="2698693"/>
            <a:ext cx="867902" cy="685775"/>
          </a:xfrm>
          <a:prstGeom prst="bentConnector3">
            <a:avLst>
              <a:gd name="adj1" fmla="val 32621"/>
            </a:avLst>
          </a:prstGeom>
          <a:ln w="19050">
            <a:solidFill>
              <a:srgbClr val="A4023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ze strzałką 26"/>
          <p:cNvCxnSpPr/>
          <p:nvPr/>
        </p:nvCxnSpPr>
        <p:spPr>
          <a:xfrm>
            <a:off x="7600208" y="2698693"/>
            <a:ext cx="287928" cy="0"/>
          </a:xfrm>
          <a:prstGeom prst="straightConnector1">
            <a:avLst/>
          </a:prstGeom>
          <a:ln w="19050">
            <a:solidFill>
              <a:srgbClr val="A4023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e tekstowe 28"/>
          <p:cNvSpPr txBox="1"/>
          <p:nvPr/>
        </p:nvSpPr>
        <p:spPr>
          <a:xfrm>
            <a:off x="2570998" y="2194767"/>
            <a:ext cx="31707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/>
              <a:t>SAMODZIELNE ROZLICZANIE PODATKÓW</a:t>
            </a:r>
          </a:p>
        </p:txBody>
      </p:sp>
      <p:sp>
        <p:nvSpPr>
          <p:cNvPr id="30" name="pole tekstowe 29"/>
          <p:cNvSpPr txBox="1"/>
          <p:nvPr/>
        </p:nvSpPr>
        <p:spPr>
          <a:xfrm>
            <a:off x="2402765" y="3947878"/>
            <a:ext cx="3926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/>
              <a:t>PODATKI ODPROWADZANE PRZEZ PRACODAWCĘ</a:t>
            </a:r>
          </a:p>
        </p:txBody>
      </p:sp>
      <p:sp>
        <p:nvSpPr>
          <p:cNvPr id="22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/>
          <a:p>
            <a:fld id="{45999E98-9AA7-41D8-B304-4D2BDA62FCDE}" type="slidenum">
              <a:rPr lang="pl-PL" smtClean="0"/>
              <a:pPr/>
              <a:t>21</a:t>
            </a:fld>
            <a:endParaRPr lang="pl-PL" dirty="0"/>
          </a:p>
        </p:txBody>
      </p:sp>
      <p:pic>
        <p:nvPicPr>
          <p:cNvPr id="23" name="Obraz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  <p:graphicFrame>
        <p:nvGraphicFramePr>
          <p:cNvPr id="24" name="Wykres 23"/>
          <p:cNvGraphicFramePr/>
          <p:nvPr>
            <p:extLst>
              <p:ext uri="{D42A27DB-BD31-4B8C-83A1-F6EECF244321}">
                <p14:modId xmlns:p14="http://schemas.microsoft.com/office/powerpoint/2010/main" val="1820265007"/>
              </p:ext>
            </p:extLst>
          </p:nvPr>
        </p:nvGraphicFramePr>
        <p:xfrm>
          <a:off x="6540651" y="1849719"/>
          <a:ext cx="5889168" cy="1084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6" name="Prostokąt 25"/>
          <p:cNvSpPr/>
          <p:nvPr/>
        </p:nvSpPr>
        <p:spPr>
          <a:xfrm>
            <a:off x="9126100" y="1617485"/>
            <a:ext cx="827345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1050" dirty="0"/>
              <a:t>WIEK</a:t>
            </a:r>
          </a:p>
        </p:txBody>
      </p:sp>
      <p:sp>
        <p:nvSpPr>
          <p:cNvPr id="28" name="Prostokąt 27"/>
          <p:cNvSpPr/>
          <p:nvPr/>
        </p:nvSpPr>
        <p:spPr>
          <a:xfrm>
            <a:off x="9126100" y="2921379"/>
            <a:ext cx="1151886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1050" dirty="0"/>
              <a:t>WYKSZTAŁCENIE</a:t>
            </a:r>
          </a:p>
        </p:txBody>
      </p:sp>
      <p:sp>
        <p:nvSpPr>
          <p:cNvPr id="31" name="Gwiazda 5-ramienna 16"/>
          <p:cNvSpPr/>
          <p:nvPr/>
        </p:nvSpPr>
        <p:spPr>
          <a:xfrm>
            <a:off x="10911186" y="1827615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Gwiazda 5-ramienna 17"/>
          <p:cNvSpPr/>
          <p:nvPr/>
        </p:nvSpPr>
        <p:spPr>
          <a:xfrm>
            <a:off x="10679785" y="3142899"/>
            <a:ext cx="214489" cy="23739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968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Ocena zaproponowanego systemu podatkowego – procent od sprzedaży</a:t>
            </a:r>
          </a:p>
        </p:txBody>
      </p:sp>
      <p:sp>
        <p:nvSpPr>
          <p:cNvPr id="4" name="Symbol zastępczy zawartości 2"/>
          <p:cNvSpPr>
            <a:spLocks noGrp="1"/>
          </p:cNvSpPr>
          <p:nvPr>
            <p:ph idx="1"/>
          </p:nvPr>
        </p:nvSpPr>
        <p:spPr>
          <a:xfrm>
            <a:off x="729206" y="1473701"/>
            <a:ext cx="9350796" cy="490565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Wyobraź sobie, że w Polsce został wprowadzony nowy system podatkowy, który byłby wyliczany jako procent od sprzedaży firm. Dzięki temu byłby on zdecydowanie prostszy i nie można by uniknąć jego płacenia… Jak oceniasz zaproponowany system podatkowy?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N=1063</a:t>
            </a:r>
          </a:p>
        </p:txBody>
      </p:sp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2368751253"/>
              </p:ext>
            </p:extLst>
          </p:nvPr>
        </p:nvGraphicFramePr>
        <p:xfrm>
          <a:off x="734851" y="1785450"/>
          <a:ext cx="8860411" cy="1670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rostokąt 5"/>
          <p:cNvSpPr/>
          <p:nvPr/>
        </p:nvSpPr>
        <p:spPr>
          <a:xfrm>
            <a:off x="1579419" y="2909458"/>
            <a:ext cx="1175658" cy="332510"/>
          </a:xfrm>
          <a:prstGeom prst="rect">
            <a:avLst/>
          </a:prstGeom>
          <a:solidFill>
            <a:schemeClr val="bg1"/>
          </a:solidFill>
          <a:ln w="28575">
            <a:solidFill>
              <a:srgbClr val="1C54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tx1"/>
                </a:solidFill>
              </a:rPr>
              <a:t>91%: lepszy</a:t>
            </a:r>
          </a:p>
        </p:txBody>
      </p:sp>
      <p:sp>
        <p:nvSpPr>
          <p:cNvPr id="17" name="Symbol zastępczy zawartości 2"/>
          <p:cNvSpPr txBox="1">
            <a:spLocks/>
          </p:cNvSpPr>
          <p:nvPr/>
        </p:nvSpPr>
        <p:spPr>
          <a:xfrm>
            <a:off x="729206" y="3656781"/>
            <a:ext cx="9350796" cy="490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Czy gdyby opisany system podatkowy został wprowadzony, to byłoby to Twoim zdaniem: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rgbClr val="7F7F7F"/>
                </a:solidFill>
                <a:latin typeface="+mn-lt"/>
              </a:rPr>
              <a:t>N=1063</a:t>
            </a:r>
          </a:p>
        </p:txBody>
      </p:sp>
      <p:graphicFrame>
        <p:nvGraphicFramePr>
          <p:cNvPr id="21" name="Wykres 20"/>
          <p:cNvGraphicFramePr/>
          <p:nvPr>
            <p:extLst>
              <p:ext uri="{D42A27DB-BD31-4B8C-83A1-F6EECF244321}">
                <p14:modId xmlns:p14="http://schemas.microsoft.com/office/powerpoint/2010/main" val="2263927057"/>
              </p:ext>
            </p:extLst>
          </p:nvPr>
        </p:nvGraphicFramePr>
        <p:xfrm>
          <a:off x="734851" y="3826721"/>
          <a:ext cx="8860411" cy="1670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Prostokąt 21"/>
          <p:cNvSpPr/>
          <p:nvPr/>
        </p:nvSpPr>
        <p:spPr>
          <a:xfrm>
            <a:off x="8441363" y="2919356"/>
            <a:ext cx="1296389" cy="332510"/>
          </a:xfrm>
          <a:prstGeom prst="rect">
            <a:avLst/>
          </a:prstGeom>
          <a:solidFill>
            <a:schemeClr val="bg1"/>
          </a:solidFill>
          <a:ln w="28575">
            <a:solidFill>
              <a:srgbClr val="A402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tx1"/>
                </a:solidFill>
              </a:rPr>
              <a:t>9%: gorszy</a:t>
            </a:r>
          </a:p>
        </p:txBody>
      </p:sp>
      <p:sp>
        <p:nvSpPr>
          <p:cNvPr id="23" name="Prostokąt 22"/>
          <p:cNvSpPr/>
          <p:nvPr/>
        </p:nvSpPr>
        <p:spPr>
          <a:xfrm>
            <a:off x="2052452" y="4961916"/>
            <a:ext cx="1985157" cy="332510"/>
          </a:xfrm>
          <a:prstGeom prst="rect">
            <a:avLst/>
          </a:prstGeom>
          <a:solidFill>
            <a:schemeClr val="bg1"/>
          </a:solidFill>
          <a:ln w="28575">
            <a:solidFill>
              <a:srgbClr val="1C54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tx1"/>
                </a:solidFill>
              </a:rPr>
              <a:t>68%: lepszy dla Polski</a:t>
            </a:r>
          </a:p>
        </p:txBody>
      </p:sp>
      <p:sp>
        <p:nvSpPr>
          <p:cNvPr id="24" name="Prostokąt 23"/>
          <p:cNvSpPr/>
          <p:nvPr/>
        </p:nvSpPr>
        <p:spPr>
          <a:xfrm>
            <a:off x="8441363" y="4961916"/>
            <a:ext cx="1985157" cy="332510"/>
          </a:xfrm>
          <a:prstGeom prst="rect">
            <a:avLst/>
          </a:prstGeom>
          <a:solidFill>
            <a:schemeClr val="bg1"/>
          </a:solidFill>
          <a:ln w="28575">
            <a:solidFill>
              <a:srgbClr val="A402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tx1"/>
                </a:solidFill>
              </a:rPr>
              <a:t>7%: gorszy dla Polski</a:t>
            </a:r>
          </a:p>
        </p:txBody>
      </p:sp>
      <p:sp>
        <p:nvSpPr>
          <p:cNvPr id="11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/>
          <a:p>
            <a:fld id="{45999E98-9AA7-41D8-B304-4D2BDA62FCDE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12" name="Prostokąt 11"/>
          <p:cNvSpPr/>
          <p:nvPr/>
        </p:nvSpPr>
        <p:spPr>
          <a:xfrm>
            <a:off x="729205" y="5496992"/>
            <a:ext cx="8894621" cy="12766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600" dirty="0">
                <a:solidFill>
                  <a:schemeClr val="tx1"/>
                </a:solidFill>
              </a:rPr>
              <a:t>Uproszczenie systemu podatkowego jest wyraźnie preferowane przez większość Polaków. Propozycja wprowadzenia nowego systemu podatkowego, wyliczanego jako procent od </a:t>
            </a:r>
            <a:r>
              <a:rPr lang="pl-PL" sz="1600" dirty="0">
                <a:solidFill>
                  <a:srgbClr val="000000"/>
                </a:solidFill>
              </a:rPr>
              <a:t>sprzedaży firm</a:t>
            </a:r>
            <a:r>
              <a:rPr lang="pl-PL" sz="1600" dirty="0">
                <a:solidFill>
                  <a:schemeClr val="tx1"/>
                </a:solidFill>
              </a:rPr>
              <a:t>, oceniana jest przez zdecydowaną większość (91%) jako system lepszy od dotychczasowego. Nieco mniej, ale nadal większość Polaków (68%) ocenia taką propozycję jako lepszą dla Polski od obecnego systemu, a zaledwie 7% uważa, że system taki byłby gorszy od obecnego.</a:t>
            </a: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13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+mn-lt"/>
              </a:rPr>
              <a:t>Kto by skorzystał na zaproponowanym </a:t>
            </a:r>
            <a:br>
              <a:rPr lang="pl-PL" sz="3200" dirty="0">
                <a:latin typeface="+mn-lt"/>
              </a:rPr>
            </a:br>
            <a:r>
              <a:rPr lang="pl-PL" sz="3200" dirty="0">
                <a:latin typeface="+mn-lt"/>
              </a:rPr>
              <a:t>systemie podatkowym?</a:t>
            </a:r>
          </a:p>
        </p:txBody>
      </p:sp>
      <p:sp>
        <p:nvSpPr>
          <p:cNvPr id="4" name="Symbol zastępczy zawartości 2"/>
          <p:cNvSpPr>
            <a:spLocks noGrp="1"/>
          </p:cNvSpPr>
          <p:nvPr>
            <p:ph idx="1"/>
          </p:nvPr>
        </p:nvSpPr>
        <p:spPr>
          <a:xfrm>
            <a:off x="729205" y="1473701"/>
            <a:ext cx="9506747" cy="640107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Wyobraź sobie, że w Polsce został wprowadzony nowy system podatkowy, który byłby wyliczany jako procent od sprzedaży firm. Dzięki temu byłby on zdecydowanie prostszy i nie można by uniknąć jego płacenia… Kto Twoim zdaniem najbardziej by skorzystał na wprowadzeniu opisanego wcześniej systemu podatkowego w Polsce?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N=1063</a:t>
            </a:r>
          </a:p>
        </p:txBody>
      </p:sp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1904242512"/>
              </p:ext>
            </p:extLst>
          </p:nvPr>
        </p:nvGraphicFramePr>
        <p:xfrm>
          <a:off x="1792059" y="2485548"/>
          <a:ext cx="4406900" cy="2941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Objaśnienie prostokątne 5"/>
          <p:cNvSpPr/>
          <p:nvPr/>
        </p:nvSpPr>
        <p:spPr>
          <a:xfrm>
            <a:off x="4916422" y="2493784"/>
            <a:ext cx="2101895" cy="676894"/>
          </a:xfrm>
          <a:prstGeom prst="wedgeRectCallout">
            <a:avLst>
              <a:gd name="adj1" fmla="val -49605"/>
              <a:gd name="adj2" fmla="val 80026"/>
            </a:avLst>
          </a:prstGeom>
          <a:solidFill>
            <a:srgbClr val="A4023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Wszyscy: państwo, przedsiębiorstwa i wszyscy obywatele</a:t>
            </a:r>
          </a:p>
        </p:txBody>
      </p:sp>
      <p:sp>
        <p:nvSpPr>
          <p:cNvPr id="7" name="Objaśnienie prostokątne 6"/>
          <p:cNvSpPr/>
          <p:nvPr/>
        </p:nvSpPr>
        <p:spPr>
          <a:xfrm>
            <a:off x="3819934" y="5229090"/>
            <a:ext cx="1866403" cy="368135"/>
          </a:xfrm>
          <a:prstGeom prst="wedgeRectCallout">
            <a:avLst>
              <a:gd name="adj1" fmla="val -50735"/>
              <a:gd name="adj2" fmla="val -89248"/>
            </a:avLst>
          </a:prstGeom>
          <a:solidFill>
            <a:srgbClr val="04426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Zwykli obywatele</a:t>
            </a:r>
          </a:p>
        </p:txBody>
      </p:sp>
      <p:sp>
        <p:nvSpPr>
          <p:cNvPr id="8" name="Objaśnienie prostokątne 7"/>
          <p:cNvSpPr/>
          <p:nvPr/>
        </p:nvSpPr>
        <p:spPr>
          <a:xfrm>
            <a:off x="1060899" y="4134579"/>
            <a:ext cx="1682339" cy="368135"/>
          </a:xfrm>
          <a:prstGeom prst="wedgeRectCallout">
            <a:avLst>
              <a:gd name="adj1" fmla="val 55231"/>
              <a:gd name="adj2" fmla="val -105377"/>
            </a:avLst>
          </a:prstGeom>
          <a:solidFill>
            <a:srgbClr val="1C544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Państwo</a:t>
            </a:r>
          </a:p>
        </p:txBody>
      </p:sp>
      <p:sp>
        <p:nvSpPr>
          <p:cNvPr id="9" name="Objaśnienie prostokątne 8"/>
          <p:cNvSpPr/>
          <p:nvPr/>
        </p:nvSpPr>
        <p:spPr>
          <a:xfrm>
            <a:off x="1413201" y="2962879"/>
            <a:ext cx="1537856" cy="368135"/>
          </a:xfrm>
          <a:prstGeom prst="wedgeRectCallout">
            <a:avLst>
              <a:gd name="adj1" fmla="val 71188"/>
              <a:gd name="adj2" fmla="val -34409"/>
            </a:avLst>
          </a:prstGeom>
          <a:solidFill>
            <a:srgbClr val="1F275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Przedsiębiorcy</a:t>
            </a:r>
          </a:p>
        </p:txBody>
      </p:sp>
      <p:sp>
        <p:nvSpPr>
          <p:cNvPr id="10" name="Objaśnienie prostokątne 9"/>
          <p:cNvSpPr/>
          <p:nvPr/>
        </p:nvSpPr>
        <p:spPr>
          <a:xfrm>
            <a:off x="2743238" y="2357241"/>
            <a:ext cx="993570" cy="368135"/>
          </a:xfrm>
          <a:prstGeom prst="wedgeRectCallout">
            <a:avLst>
              <a:gd name="adj1" fmla="val 61614"/>
              <a:gd name="adj2" fmla="val 81720"/>
            </a:avLst>
          </a:prstGeom>
          <a:solidFill>
            <a:schemeClr val="bg1">
              <a:lumMod val="5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Nikt</a:t>
            </a:r>
          </a:p>
        </p:txBody>
      </p:sp>
      <p:sp>
        <p:nvSpPr>
          <p:cNvPr id="11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10439992" y="291201"/>
            <a:ext cx="1441048" cy="1070918"/>
          </a:xfrm>
        </p:spPr>
        <p:txBody>
          <a:bodyPr/>
          <a:lstStyle/>
          <a:p>
            <a:fld id="{45999E98-9AA7-41D8-B304-4D2BDA62FCDE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12" name="Prostokąt 11"/>
          <p:cNvSpPr/>
          <p:nvPr/>
        </p:nvSpPr>
        <p:spPr>
          <a:xfrm>
            <a:off x="7311206" y="2294364"/>
            <a:ext cx="3276045" cy="41690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tx1"/>
                </a:solidFill>
              </a:rPr>
              <a:t>Zdaniem większości Polaków (73%) zaproponowany system podatkowy byłby korzystny przede wszystkim dla obywateli (36% - dla obywateli + 37% - dla wszystkich). W świetle wcześniejszych wyników można stwierdzić, że taki system podatkowy byłby dla zwykłych obywateli dużo bardziej zrozumiały, a co więcej odciążyłby ich od konieczności sporządzania corocznego rozliczenia podatkowego i zdejmował odpowiedzialność za źle rozliczone podatki. </a:t>
            </a:r>
          </a:p>
          <a:p>
            <a:endParaRPr lang="pl-PL" sz="1400" dirty="0">
              <a:solidFill>
                <a:schemeClr val="tx1"/>
              </a:solidFill>
            </a:endParaRPr>
          </a:p>
          <a:p>
            <a:r>
              <a:rPr lang="pl-PL" sz="1400" dirty="0">
                <a:solidFill>
                  <a:schemeClr val="tx1"/>
                </a:solidFill>
              </a:rPr>
              <a:t>Znacząco mniej, bo 16% Polaków uważa, że na takim systemie skorzystałoby tylko państwo, a najmniej osób (4%) uważa, iż taki system byłby korzystny wyłącznie dla przedsiębiorców. </a:t>
            </a: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4405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Demografia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116145"/>
              </p:ext>
            </p:extLst>
          </p:nvPr>
        </p:nvGraphicFramePr>
        <p:xfrm>
          <a:off x="729205" y="1030895"/>
          <a:ext cx="4766073" cy="582673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796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9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1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7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9377">
                <a:tc gridSpan="2">
                  <a:txBody>
                    <a:bodyPr/>
                    <a:lstStyle/>
                    <a:p>
                      <a:r>
                        <a:rPr lang="pl-PL" sz="1050" b="0" dirty="0"/>
                        <a:t>STRUKTURA PRÓBY</a:t>
                      </a:r>
                      <a:endParaRPr lang="pl-PL" sz="105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N</a:t>
                      </a:r>
                      <a:endParaRPr lang="pl-PL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%</a:t>
                      </a:r>
                      <a:endParaRPr lang="pl-PL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endParaRPr lang="pl-PL" sz="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800" b="1" dirty="0">
                          <a:latin typeface="+mj-lt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800" b="1" dirty="0">
                          <a:latin typeface="+mj-lt"/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299761"/>
                  </a:ext>
                </a:extLst>
              </a:tr>
              <a:tr h="213360">
                <a:tc rowSpan="2">
                  <a:txBody>
                    <a:bodyPr/>
                    <a:lstStyle/>
                    <a:p>
                      <a:r>
                        <a:rPr lang="pl-PL" sz="800" b="0" dirty="0">
                          <a:latin typeface="+mj-lt"/>
                        </a:rPr>
                        <a:t>Płeć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+mj-lt"/>
                        </a:rPr>
                        <a:t>Kobieta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+mj-lt"/>
                        </a:rPr>
                        <a:t>Mężczyzna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3360">
                <a:tc rowSpan="5">
                  <a:txBody>
                    <a:bodyPr/>
                    <a:lstStyle/>
                    <a:p>
                      <a:r>
                        <a:rPr lang="pl-PL" sz="800" dirty="0"/>
                        <a:t>Wiek</a:t>
                      </a:r>
                      <a:endParaRPr lang="pl-PL" sz="800" b="1" dirty="0"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18-24 lata</a:t>
                      </a:r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25-34 lata</a:t>
                      </a:r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100" b="1" dirty="0">
                        <a:latin typeface="Candara" panose="020E0502030303020204" pitchFamily="34" charset="0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35-44 lata</a:t>
                      </a:r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45-54 lata</a:t>
                      </a:r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55 lat lub więcej</a:t>
                      </a:r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60">
                <a:tc rowSpan="4">
                  <a:txBody>
                    <a:bodyPr/>
                    <a:lstStyle/>
                    <a:p>
                      <a:r>
                        <a:rPr lang="pl-PL" sz="800" dirty="0"/>
                        <a:t>Wykształcenie</a:t>
                      </a:r>
                      <a:endParaRPr lang="pl-PL" sz="800" b="1" dirty="0"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Podstawowe</a:t>
                      </a:r>
                      <a:r>
                        <a:rPr lang="pl-PL" sz="800" baseline="0" dirty="0"/>
                        <a:t> lub gimnazjalne</a:t>
                      </a:r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Zasadnicze</a:t>
                      </a:r>
                      <a:r>
                        <a:rPr lang="pl-PL" sz="800" baseline="0" dirty="0"/>
                        <a:t> zawodowe</a:t>
                      </a:r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Średnie</a:t>
                      </a:r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baseline="0" dirty="0"/>
                        <a:t>Pomaturalne</a:t>
                      </a:r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endParaRPr lang="pl-PL" sz="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+mj-lt"/>
                        </a:rPr>
                        <a:t>Wyższe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6945739"/>
                  </a:ext>
                </a:extLst>
              </a:tr>
              <a:tr h="213360">
                <a:tc rowSpan="4">
                  <a:txBody>
                    <a:bodyPr/>
                    <a:lstStyle/>
                    <a:p>
                      <a:r>
                        <a:rPr lang="pl-PL" sz="800" dirty="0"/>
                        <a:t>Stan cywilny</a:t>
                      </a:r>
                      <a:endParaRPr lang="pl-PL" sz="800" b="0" dirty="0"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+mn-lt"/>
                        </a:rPr>
                        <a:t>Singiel(ka), bez stałej partnerki/stałego partnera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200" b="0" dirty="0">
                        <a:latin typeface="Candara" panose="020E05020303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+mn-lt"/>
                        </a:rPr>
                        <a:t>W związku małżeńskim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200" b="0" dirty="0">
                        <a:latin typeface="Candara" panose="020E05020303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+mn-lt"/>
                        </a:rPr>
                        <a:t>W związku nieformalnym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200" b="0" dirty="0">
                        <a:latin typeface="Candara" panose="020E05020303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+mn-lt"/>
                        </a:rPr>
                        <a:t>Wdowiec /</a:t>
                      </a:r>
                      <a:r>
                        <a:rPr lang="pl-PL" sz="800" baseline="0" dirty="0">
                          <a:latin typeface="+mn-lt"/>
                        </a:rPr>
                        <a:t> wdowa</a:t>
                      </a:r>
                      <a:endParaRPr lang="pl-PL" sz="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3360">
                <a:tc rowSpan="8">
                  <a:txBody>
                    <a:bodyPr/>
                    <a:lstStyle/>
                    <a:p>
                      <a:r>
                        <a:rPr lang="pl-PL" sz="800" dirty="0"/>
                        <a:t>Status zawodowy</a:t>
                      </a:r>
                      <a:endParaRPr lang="pl-PL" sz="8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Pracuję na umowę o pracę</a:t>
                      </a:r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000" b="0" dirty="0">
                        <a:latin typeface="Candara" panose="020E05020303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Pracuję na umowę zlecenie</a:t>
                      </a:r>
                      <a:endParaRPr lang="pl-PL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000" b="0" dirty="0">
                        <a:latin typeface="Candara" panose="020E05020303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Pracuję na umowę o dzieło</a:t>
                      </a:r>
                      <a:endParaRPr lang="pl-PL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000" b="0" dirty="0">
                        <a:latin typeface="Candara" panose="020E05020303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Prowadzę własną</a:t>
                      </a:r>
                      <a:r>
                        <a:rPr lang="pl-PL" sz="800" baseline="0" dirty="0"/>
                        <a:t> działalność gospodarczą</a:t>
                      </a:r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000" b="0" dirty="0">
                        <a:latin typeface="Candara" panose="020E05020303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Jestem właściciel{em/</a:t>
                      </a:r>
                      <a:r>
                        <a:rPr lang="pl-PL" sz="800" dirty="0" err="1"/>
                        <a:t>ką</a:t>
                      </a:r>
                      <a:r>
                        <a:rPr lang="pl-PL" sz="800" dirty="0"/>
                        <a:t>} lub współwłaściciel{em/</a:t>
                      </a:r>
                      <a:r>
                        <a:rPr lang="pl-PL" sz="800" dirty="0" err="1"/>
                        <a:t>ką</a:t>
                      </a:r>
                      <a:r>
                        <a:rPr lang="pl-PL" sz="800" dirty="0"/>
                        <a:t>} firmy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000" b="0" dirty="0">
                        <a:latin typeface="Candara" panose="020E05020303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Jestem bezrobotny/-a</a:t>
                      </a:r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000" b="0" dirty="0">
                        <a:latin typeface="Candara" panose="020E05020303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Jestem emeryt{/ka}/</a:t>
                      </a:r>
                      <a:r>
                        <a:rPr lang="pl-PL" sz="800" dirty="0" err="1"/>
                        <a:t>rencist</a:t>
                      </a:r>
                      <a:r>
                        <a:rPr lang="pl-PL" sz="800" dirty="0"/>
                        <a:t>{a/ka}</a:t>
                      </a:r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000" b="0" dirty="0">
                        <a:latin typeface="Candara" panose="020E05020303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/>
                        <a:t>Jestem student{/ka}</a:t>
                      </a:r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endParaRPr lang="pl-PL" sz="8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+mj-lt"/>
                        </a:rPr>
                        <a:t>Inny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507638"/>
              </p:ext>
            </p:extLst>
          </p:nvPr>
        </p:nvGraphicFramePr>
        <p:xfrm>
          <a:off x="5640036" y="1030889"/>
          <a:ext cx="4766073" cy="551755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796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9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1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7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0428">
                <a:tc gridSpan="2">
                  <a:txBody>
                    <a:bodyPr/>
                    <a:lstStyle/>
                    <a:p>
                      <a:r>
                        <a:rPr lang="pl-PL" sz="1050" b="0" dirty="0"/>
                        <a:t>STRUKTURA PRÓBY</a:t>
                      </a:r>
                      <a:endParaRPr lang="pl-PL" sz="105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N</a:t>
                      </a:r>
                      <a:endParaRPr lang="pl-PL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%</a:t>
                      </a:r>
                      <a:endParaRPr lang="pl-PL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90">
                <a:tc>
                  <a:txBody>
                    <a:bodyPr/>
                    <a:lstStyle/>
                    <a:p>
                      <a:endParaRPr lang="pl-PL" sz="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800" b="1" dirty="0">
                          <a:latin typeface="+mj-lt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800" b="1" dirty="0">
                          <a:latin typeface="+mj-lt"/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299761"/>
                  </a:ext>
                </a:extLst>
              </a:tr>
              <a:tr h="217990">
                <a:tc rowSpan="5">
                  <a:txBody>
                    <a:bodyPr/>
                    <a:lstStyle/>
                    <a:p>
                      <a:r>
                        <a:rPr lang="pl-PL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Miejsce zamieszkania</a:t>
                      </a:r>
                      <a:endParaRPr lang="pl-PL" sz="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Wieś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Miasto do 20 tys. mieszkańców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 sz="12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Miasto 20-99 tys. mieszkańców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60">
                <a:tc vMerge="1">
                  <a:txBody>
                    <a:bodyPr/>
                    <a:lstStyle/>
                    <a:p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Miasto</a:t>
                      </a:r>
                      <a:r>
                        <a:rPr lang="pl-PL" sz="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100-199 tys. mieszkańców</a:t>
                      </a:r>
                      <a:endParaRPr lang="pl-PL" sz="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Miasto 200-500 tys. mieszkańców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990">
                <a:tc rowSpan="16">
                  <a:txBody>
                    <a:bodyPr/>
                    <a:lstStyle/>
                    <a:p>
                      <a:r>
                        <a:rPr lang="pl-PL" sz="8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Województwo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dolnośląskie</a:t>
                      </a:r>
                      <a:endParaRPr lang="pl-PL" sz="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27899997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kujawsko – pomorskie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79050682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lubelskie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078576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lubuskie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25350051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łódzkie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54399997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małopolskie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51889673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mazowieckie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3965485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opolskie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1680594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podkarpackie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91647716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podlaskie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4084788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pomorskie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94355947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śląskie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9748010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świętokrzyskie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1489898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warmińsko – mazurskie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20753940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wielkopolskie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5673338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kern="12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zachodniopomorskie</a:t>
                      </a:r>
                      <a:endParaRPr lang="pl-PL" sz="800" kern="12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13097013"/>
                  </a:ext>
                </a:extLst>
              </a:tr>
              <a:tr h="217990">
                <a:tc rowSpan="2">
                  <a:txBody>
                    <a:bodyPr/>
                    <a:lstStyle/>
                    <a:p>
                      <a:r>
                        <a:rPr lang="pl-PL" sz="800" b="0" dirty="0">
                          <a:latin typeface="+mn-lt"/>
                        </a:rPr>
                        <a:t>Dzieci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+mn-lt"/>
                        </a:rPr>
                        <a:t>Tak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800" dirty="0">
                          <a:latin typeface="+mn-lt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800" dirty="0">
                          <a:latin typeface="+mn-lt"/>
                        </a:rPr>
                        <a:t>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7990">
                <a:tc vMerge="1">
                  <a:txBody>
                    <a:bodyPr/>
                    <a:lstStyle/>
                    <a:p>
                      <a:endParaRPr lang="pl-PL" sz="1000" b="0" dirty="0">
                        <a:latin typeface="Candara" panose="020E05020303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+mj-lt"/>
                        </a:rPr>
                        <a:t>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800" dirty="0">
                          <a:latin typeface="+mn-lt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800" dirty="0">
                          <a:latin typeface="+mn-lt"/>
                        </a:rPr>
                        <a:t>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57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>
                <a:latin typeface="+mn-lt"/>
              </a:rPr>
              <a:t>Opracowanie raportu</a:t>
            </a:r>
            <a:endParaRPr lang="en-AU" dirty="0">
              <a:latin typeface="+mn-lt"/>
            </a:endParaRPr>
          </a:p>
        </p:txBody>
      </p:sp>
      <p:pic>
        <p:nvPicPr>
          <p:cNvPr id="5" name="Symbol zastępczy zawartości 9"/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86546"/>
            <a:ext cx="1435927" cy="857249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2438444" y="5305131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ul. </a:t>
            </a:r>
            <a:r>
              <a:rPr kumimoji="0" lang="pl-PL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Podbipięty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57, 02-732 Warszawa</a:t>
            </a:r>
            <a:b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tel. (22) 828-28-85 / kom: 512-437-457 </a:t>
            </a:r>
            <a:b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1155CC"/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biuro@maison.pl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; 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1155CC"/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www.maison.pl</a:t>
            </a:r>
            <a:endParaRPr kumimoji="0" lang="pl-PL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785659" y="2154651"/>
            <a:ext cx="36975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Dominika Maison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Aleksandra Furman 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02" y="5088997"/>
            <a:ext cx="1241378" cy="8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8342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aiso&amp;Partners_2">
      <a:dk1>
        <a:sysClr val="windowText" lastClr="000000"/>
      </a:dk1>
      <a:lt1>
        <a:sysClr val="window" lastClr="FFFFFF"/>
      </a:lt1>
      <a:dk2>
        <a:srgbClr val="F47FC5"/>
      </a:dk2>
      <a:lt2>
        <a:srgbClr val="FF7F7E"/>
      </a:lt2>
      <a:accent1>
        <a:srgbClr val="9896C8"/>
      </a:accent1>
      <a:accent2>
        <a:srgbClr val="80D6F7"/>
      </a:accent2>
      <a:accent3>
        <a:srgbClr val="1DAAB4"/>
      </a:accent3>
      <a:accent4>
        <a:srgbClr val="7FD2A8"/>
      </a:accent4>
      <a:accent5>
        <a:srgbClr val="CDE49F"/>
      </a:accent5>
      <a:accent6>
        <a:srgbClr val="FEF87E"/>
      </a:accent6>
      <a:hlink>
        <a:srgbClr val="FF7F7E"/>
      </a:hlink>
      <a:folHlink>
        <a:srgbClr val="0B82B0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yw pakietu Office">
  <a:themeElements>
    <a:clrScheme name="Odcienie szarości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2870</TotalTime>
  <Words>3011</Words>
  <Application>Microsoft Office PowerPoint</Application>
  <PresentationFormat>Panoramiczny</PresentationFormat>
  <Paragraphs>400</Paragraphs>
  <Slides>25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Tahoma</vt:lpstr>
      <vt:lpstr>Times New Roman</vt:lpstr>
      <vt:lpstr>Motyw pakietu Office</vt:lpstr>
      <vt:lpstr>1_Motyw pakietu Office</vt:lpstr>
      <vt:lpstr>2_Motyw pakietu Office</vt:lpstr>
      <vt:lpstr>Prezentacja programu PowerPoint</vt:lpstr>
      <vt:lpstr>Prezentacja programu PowerPoint</vt:lpstr>
      <vt:lpstr>Spis treści</vt:lpstr>
      <vt:lpstr>Opis badania</vt:lpstr>
      <vt:lpstr>Opis badania</vt:lpstr>
      <vt:lpstr>Podsumowanie</vt:lpstr>
      <vt:lpstr>Podsumowanie</vt:lpstr>
      <vt:lpstr>Obecny system podatkowy oczami Polaków</vt:lpstr>
      <vt:lpstr>Ocena obecnego systemu podatkowego</vt:lpstr>
      <vt:lpstr>Znajomość istniejących rodzajów podatków</vt:lpstr>
      <vt:lpstr>Znajomość podatków a ich rozumienie (deklaracje)</vt:lpstr>
      <vt:lpstr>Płacenie podatków</vt:lpstr>
      <vt:lpstr>Wiedza o wysokości wynagrodzenia</vt:lpstr>
      <vt:lpstr>Rozliczanie podatków</vt:lpstr>
      <vt:lpstr>Rozliczanie podatków a znajomość wynagrodzenia</vt:lpstr>
      <vt:lpstr>Preferencje rodzaju systemu podatkowego i ocena propozycji nowego systemu</vt:lpstr>
      <vt:lpstr>Systemy podatkowe</vt:lpstr>
      <vt:lpstr>Progresywny, liniowy czy pogłówny?</vt:lpstr>
      <vt:lpstr>Preferowany system podatkowy  a zmienne demograficzne</vt:lpstr>
      <vt:lpstr>Preferowany system podatkowy  a preferencje polityczne</vt:lpstr>
      <vt:lpstr>Rozliczanie podatków</vt:lpstr>
      <vt:lpstr>Ocena zaproponowanego systemu podatkowego – procent od sprzedaży</vt:lpstr>
      <vt:lpstr>Kto by skorzystał na zaproponowanym  systemie podatkowym?</vt:lpstr>
      <vt:lpstr>Demografia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Sylwia Jasińska</dc:creator>
  <cp:lastModifiedBy>Sylwia Jasińska</cp:lastModifiedBy>
  <cp:revision>384</cp:revision>
  <dcterms:created xsi:type="dcterms:W3CDTF">2016-02-15T14:23:20Z</dcterms:created>
  <dcterms:modified xsi:type="dcterms:W3CDTF">2017-03-24T12:27:07Z</dcterms:modified>
</cp:coreProperties>
</file>